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5"/>
  </p:notesMasterIdLst>
  <p:sldIdLst>
    <p:sldId id="256" r:id="rId2"/>
    <p:sldId id="259" r:id="rId3"/>
    <p:sldId id="260" r:id="rId4"/>
    <p:sldId id="261" r:id="rId5"/>
    <p:sldId id="257" r:id="rId6"/>
    <p:sldId id="288" r:id="rId7"/>
    <p:sldId id="258" r:id="rId8"/>
    <p:sldId id="262" r:id="rId9"/>
    <p:sldId id="263" r:id="rId10"/>
    <p:sldId id="291" r:id="rId11"/>
    <p:sldId id="289" r:id="rId12"/>
    <p:sldId id="264" r:id="rId13"/>
    <p:sldId id="266" r:id="rId14"/>
    <p:sldId id="287" r:id="rId15"/>
    <p:sldId id="267" r:id="rId16"/>
    <p:sldId id="268" r:id="rId17"/>
    <p:sldId id="285" r:id="rId18"/>
    <p:sldId id="286" r:id="rId19"/>
    <p:sldId id="269" r:id="rId20"/>
    <p:sldId id="279" r:id="rId21"/>
    <p:sldId id="280" r:id="rId22"/>
    <p:sldId id="281" r:id="rId23"/>
    <p:sldId id="282" r:id="rId24"/>
    <p:sldId id="283" r:id="rId25"/>
    <p:sldId id="290" r:id="rId26"/>
    <p:sldId id="284" r:id="rId27"/>
    <p:sldId id="271" r:id="rId28"/>
    <p:sldId id="272" r:id="rId29"/>
    <p:sldId id="273" r:id="rId30"/>
    <p:sldId id="274" r:id="rId31"/>
    <p:sldId id="275" r:id="rId32"/>
    <p:sldId id="276" r:id="rId33"/>
    <p:sldId id="277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E9508-2183-E54D-9DC2-406DA88FBAED}" type="datetimeFigureOut">
              <a:rPr lang="en-US" smtClean="0"/>
              <a:t>8/1/13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9E29-D870-0F49-8D23-3D94B7DD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5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Describing my workflow and software</a:t>
            </a:r>
            <a:r>
              <a:rPr lang="en-US" baseline="0" dirty="0" smtClean="0"/>
              <a:t> I use (there are other programs and I’ll mention them, but there’s no time to talk about all of them)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9E29-D870-0F49-8D23-3D94B7DD88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2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see why a one-size fits all program is hard to come by.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9E29-D870-0F49-8D23-3D94B7DD88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1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8/1/13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8/1/13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ildes.psy.cmu.edu/clan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eon.niederlandistik.fu-berlin.de/en/textstat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la.mpi.nl/tools2/tooltype/interlinearization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omparison_of_notetaking_softwa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xiquepro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Claire Bowern</a:t>
            </a:r>
          </a:p>
          <a:p>
            <a:r>
              <a:rPr lang="en-US" i="1" dirty="0" smtClean="0"/>
              <a:t>Yale University</a:t>
            </a:r>
          </a:p>
          <a:p>
            <a:r>
              <a:rPr lang="en-US" dirty="0" smtClean="0"/>
              <a:t>LSA Summer Institute: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7056" y="526328"/>
            <a:ext cx="293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 1: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8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file name annotation in Apple finder,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7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 collect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info</a:t>
            </a:r>
          </a:p>
          <a:p>
            <a:pPr lvl="1"/>
            <a:r>
              <a:rPr lang="en-US" dirty="0" smtClean="0"/>
              <a:t>who, what, when, where, how</a:t>
            </a:r>
          </a:p>
          <a:p>
            <a:pPr lvl="1"/>
            <a:r>
              <a:rPr lang="en-US" dirty="0" smtClean="0"/>
              <a:t>language</a:t>
            </a:r>
          </a:p>
          <a:p>
            <a:r>
              <a:rPr lang="en-US" dirty="0" smtClean="0"/>
              <a:t>Speaker info</a:t>
            </a:r>
          </a:p>
          <a:p>
            <a:pPr lvl="1"/>
            <a:r>
              <a:rPr lang="en-US" dirty="0" smtClean="0"/>
              <a:t>demographic info</a:t>
            </a:r>
          </a:p>
          <a:p>
            <a:r>
              <a:rPr lang="en-US" dirty="0" smtClean="0"/>
              <a:t>Media info</a:t>
            </a:r>
          </a:p>
          <a:p>
            <a:pPr lvl="1"/>
            <a:r>
              <a:rPr lang="en-US" dirty="0" smtClean="0"/>
              <a:t>sampling rate,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Material status info</a:t>
            </a:r>
          </a:p>
          <a:p>
            <a:pPr lvl="1"/>
            <a:r>
              <a:rPr lang="en-US" dirty="0" smtClean="0"/>
              <a:t>access restrictions, processing comments,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2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recordings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and video editing software.</a:t>
            </a:r>
          </a:p>
          <a:p>
            <a:r>
              <a:rPr lang="en-US" dirty="0" smtClean="0"/>
              <a:t>Resampling</a:t>
            </a:r>
          </a:p>
          <a:p>
            <a:r>
              <a:rPr lang="en-US" dirty="0" smtClean="0"/>
              <a:t>changing format (e.g. wav &gt; mp3)</a:t>
            </a:r>
          </a:p>
          <a:p>
            <a:r>
              <a:rPr lang="en-US" dirty="0" smtClean="0"/>
              <a:t>clipping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Audacity </a:t>
            </a:r>
            <a:r>
              <a:rPr lang="en-US" dirty="0" smtClean="0"/>
              <a:t>is popular.</a:t>
            </a:r>
          </a:p>
          <a:p>
            <a:r>
              <a:rPr lang="en-US" b="1" dirty="0" err="1" smtClean="0">
                <a:solidFill>
                  <a:srgbClr val="EB641B"/>
                </a:solidFill>
              </a:rPr>
              <a:t>Praat</a:t>
            </a:r>
            <a:r>
              <a:rPr lang="en-US" dirty="0" smtClean="0">
                <a:solidFill>
                  <a:srgbClr val="EB641B"/>
                </a:solidFill>
              </a:rPr>
              <a:t> </a:t>
            </a:r>
            <a:r>
              <a:rPr lang="en-US" dirty="0" smtClean="0"/>
              <a:t>can also do all the needed things (but can be cumbersome)</a:t>
            </a:r>
          </a:p>
          <a:p>
            <a:r>
              <a:rPr lang="en-US" b="1" dirty="0" err="1" smtClean="0"/>
              <a:t>Quicktime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VLC </a:t>
            </a:r>
            <a:r>
              <a:rPr lang="en-US" dirty="0" smtClean="0"/>
              <a:t>for video conversions and clipping</a:t>
            </a:r>
          </a:p>
          <a:p>
            <a:r>
              <a:rPr lang="en-US" dirty="0" smtClean="0"/>
              <a:t>(other video editing suites)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00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EB641B"/>
                </a:solidFill>
              </a:rPr>
              <a:t>Elan</a:t>
            </a:r>
            <a:r>
              <a:rPr lang="en-US" dirty="0" smtClean="0">
                <a:solidFill>
                  <a:srgbClr val="EB641B"/>
                </a:solidFill>
              </a:rPr>
              <a:t> </a:t>
            </a:r>
            <a:r>
              <a:rPr lang="en-US" dirty="0" smtClean="0"/>
              <a:t>(de facto standard?</a:t>
            </a:r>
            <a:r>
              <a:rPr lang="en-US" dirty="0"/>
              <a:t>)  (http://</a:t>
            </a:r>
            <a:r>
              <a:rPr lang="en-US" dirty="0" err="1"/>
              <a:t>tla.mpi.nl</a:t>
            </a:r>
            <a:r>
              <a:rPr lang="en-US" dirty="0"/>
              <a:t>/tools/</a:t>
            </a:r>
            <a:r>
              <a:rPr lang="en-US" dirty="0" err="1"/>
              <a:t>tla</a:t>
            </a:r>
            <a:r>
              <a:rPr lang="en-US" dirty="0"/>
              <a:t>-tools/</a:t>
            </a:r>
            <a:r>
              <a:rPr lang="en-US" dirty="0" err="1"/>
              <a:t>elan</a:t>
            </a:r>
            <a:r>
              <a:rPr lang="en-US" dirty="0" smtClean="0"/>
              <a:t>/)</a:t>
            </a:r>
          </a:p>
          <a:p>
            <a:r>
              <a:rPr lang="en-US" dirty="0"/>
              <a:t>Transcriber (http://</a:t>
            </a:r>
            <a:r>
              <a:rPr lang="en-US" dirty="0" err="1"/>
              <a:t>transag.sourceforge.net</a:t>
            </a:r>
            <a:r>
              <a:rPr lang="en-US" dirty="0" smtClean="0"/>
              <a:t>/)</a:t>
            </a:r>
          </a:p>
          <a:p>
            <a:r>
              <a:rPr lang="en-US" dirty="0" err="1" smtClean="0"/>
              <a:t>Transana</a:t>
            </a:r>
            <a:r>
              <a:rPr lang="en-US" dirty="0"/>
              <a:t> (http://</a:t>
            </a:r>
            <a:r>
              <a:rPr lang="en-US" dirty="0" err="1"/>
              <a:t>www.transana.org</a:t>
            </a:r>
            <a:r>
              <a:rPr lang="en-US" dirty="0" smtClean="0"/>
              <a:t>/)</a:t>
            </a:r>
          </a:p>
          <a:p>
            <a:r>
              <a:rPr lang="en-US" dirty="0" smtClean="0"/>
              <a:t>Clan (used for the Childes database and </a:t>
            </a:r>
            <a:r>
              <a:rPr lang="en-US" dirty="0" err="1" smtClean="0"/>
              <a:t>talkbank</a:t>
            </a:r>
            <a:r>
              <a:rPr lang="en-US" dirty="0"/>
              <a:t>) (</a:t>
            </a:r>
            <a:r>
              <a:rPr lang="en-US" dirty="0">
                <a:hlinkClick r:id="rId2"/>
              </a:rPr>
              <a:t>http://childes.psy.cmu.edu/clan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Time-aligned transcripts should be mandatory!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2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Elan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1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creation, management, and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aka: some way to organize your electronic </a:t>
            </a:r>
            <a:r>
              <a:rPr lang="en-US" dirty="0" err="1" smtClean="0"/>
              <a:t>fieldnotes</a:t>
            </a:r>
            <a:r>
              <a:rPr lang="en-US" dirty="0" smtClean="0"/>
              <a:t> and transcripts.</a:t>
            </a:r>
          </a:p>
          <a:p>
            <a:endParaRPr lang="en-US" b="1" dirty="0" smtClean="0"/>
          </a:p>
          <a:p>
            <a:r>
              <a:rPr lang="en-US" b="1" dirty="0" smtClean="0"/>
              <a:t>Toolbox, </a:t>
            </a:r>
            <a:r>
              <a:rPr lang="en-US" b="1" dirty="0" err="1" smtClean="0"/>
              <a:t>Elan</a:t>
            </a:r>
            <a:endParaRPr lang="en-US" b="1" dirty="0" smtClean="0"/>
          </a:p>
          <a:p>
            <a:r>
              <a:rPr lang="en-US" b="1" dirty="0" err="1" smtClean="0"/>
              <a:t>TLex</a:t>
            </a:r>
            <a:r>
              <a:rPr lang="en-US" dirty="0" smtClean="0"/>
              <a:t> has a corpus option, based on text files</a:t>
            </a:r>
          </a:p>
          <a:p>
            <a:r>
              <a:rPr lang="en-US" b="1" dirty="0" err="1" smtClean="0"/>
              <a:t>TextStat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http://neon.niederlandistik.fu-berlin.de/en/textstat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Parsing/</a:t>
            </a:r>
            <a:r>
              <a:rPr lang="en-US" dirty="0" err="1" smtClean="0"/>
              <a:t>Interlinearization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commonly used platforms:</a:t>
            </a:r>
          </a:p>
          <a:p>
            <a:pPr lvl="1"/>
            <a:r>
              <a:rPr lang="en-US" dirty="0" smtClean="0"/>
              <a:t>Toolbox</a:t>
            </a:r>
          </a:p>
          <a:p>
            <a:pPr lvl="1"/>
            <a:r>
              <a:rPr lang="en-US" dirty="0" smtClean="0"/>
              <a:t>Flex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http://tla.mpi.nl/tools2/tooltype/interlinearization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for a great list of options.</a:t>
            </a:r>
          </a:p>
          <a:p>
            <a:endParaRPr lang="en-US" dirty="0"/>
          </a:p>
          <a:p>
            <a:r>
              <a:rPr lang="en-US" dirty="0" err="1" smtClean="0"/>
              <a:t>Elan</a:t>
            </a:r>
            <a:r>
              <a:rPr lang="en-US" dirty="0" smtClean="0"/>
              <a:t> can be set up to parse semi-manually.</a:t>
            </a:r>
          </a:p>
          <a:p>
            <a:endParaRPr lang="en-US" dirty="0"/>
          </a:p>
          <a:p>
            <a:r>
              <a:rPr lang="en-US" dirty="0" err="1" smtClean="0"/>
              <a:t>Lingsync</a:t>
            </a:r>
            <a:r>
              <a:rPr lang="en-US" dirty="0"/>
              <a:t> (https://</a:t>
            </a:r>
            <a:r>
              <a:rPr lang="en-US" dirty="0" err="1" smtClean="0"/>
              <a:t>www.lingsync.org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34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 pros and cons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works on text files with minimal markup</a:t>
            </a:r>
          </a:p>
          <a:p>
            <a:r>
              <a:rPr lang="en-US" dirty="0" smtClean="0"/>
              <a:t>well established in the field</a:t>
            </a:r>
          </a:p>
          <a:p>
            <a:r>
              <a:rPr lang="en-US" dirty="0" smtClean="0"/>
              <a:t>can build lexicon</a:t>
            </a:r>
          </a:p>
          <a:p>
            <a:r>
              <a:rPr lang="en-US" dirty="0" smtClean="0"/>
              <a:t>basic corpus tools</a:t>
            </a:r>
          </a:p>
          <a:p>
            <a:r>
              <a:rPr lang="en-US" dirty="0" smtClean="0"/>
              <a:t>can interface with </a:t>
            </a:r>
            <a:r>
              <a:rPr lang="en-US" dirty="0" err="1" smtClean="0"/>
              <a:t>Elan</a:t>
            </a:r>
            <a:endParaRPr lang="en-US" dirty="0" smtClean="0"/>
          </a:p>
          <a:p>
            <a:r>
              <a:rPr lang="en-US" dirty="0" smtClean="0"/>
              <a:t>small footprint</a:t>
            </a:r>
          </a:p>
          <a:p>
            <a:r>
              <a:rPr lang="en-US" dirty="0" smtClean="0"/>
              <a:t>files are sharable through e.g. </a:t>
            </a:r>
            <a:r>
              <a:rPr lang="en-US" dirty="0" err="1" smtClean="0"/>
              <a:t>dropbox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flat file database structure</a:t>
            </a:r>
          </a:p>
          <a:p>
            <a:r>
              <a:rPr lang="en-US" dirty="0" err="1" smtClean="0"/>
              <a:t>Elan</a:t>
            </a:r>
            <a:r>
              <a:rPr lang="en-US" dirty="0" smtClean="0"/>
              <a:t> interface requires some hand-processing of texts (or knowledge of python)</a:t>
            </a:r>
          </a:p>
          <a:p>
            <a:r>
              <a:rPr lang="en-US" dirty="0" smtClean="0"/>
              <a:t>parser doesn’t work well for complex morphology, tone</a:t>
            </a:r>
          </a:p>
          <a:p>
            <a:r>
              <a:rPr lang="en-US" dirty="0" smtClean="0"/>
              <a:t>no ‘on the fly’ update</a:t>
            </a:r>
          </a:p>
          <a:p>
            <a:r>
              <a:rPr lang="en-US" dirty="0" smtClean="0"/>
              <a:t>mac use is fiddly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8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Structured data entry</a:t>
            </a:r>
          </a:p>
          <a:p>
            <a:r>
              <a:rPr lang="en-US" dirty="0" smtClean="0"/>
              <a:t>on the fly update</a:t>
            </a:r>
          </a:p>
          <a:p>
            <a:r>
              <a:rPr lang="en-US" dirty="0" smtClean="0"/>
              <a:t>built-in analysis libraries (e.g. dictionary topics, morpheme types)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Slow! </a:t>
            </a:r>
            <a:r>
              <a:rPr lang="en-US" dirty="0" err="1" smtClean="0"/>
              <a:t>Bloatware</a:t>
            </a:r>
            <a:r>
              <a:rPr lang="en-US" dirty="0" smtClean="0"/>
              <a:t>!</a:t>
            </a:r>
          </a:p>
          <a:p>
            <a:r>
              <a:rPr lang="en-US" dirty="0" smtClean="0"/>
              <a:t>Windows only</a:t>
            </a:r>
          </a:p>
          <a:p>
            <a:r>
              <a:rPr lang="en-US" dirty="0" smtClean="0"/>
              <a:t>File sharing difficult</a:t>
            </a:r>
          </a:p>
          <a:p>
            <a:r>
              <a:rPr lang="en-US" dirty="0" smtClean="0"/>
              <a:t>built-in analysis libraries encourage paint-by-numbers documentation.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875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(Depends on the data and task)</a:t>
            </a:r>
          </a:p>
          <a:p>
            <a:r>
              <a:rPr lang="en-US" dirty="0" err="1" smtClean="0"/>
              <a:t>Praat</a:t>
            </a:r>
            <a:r>
              <a:rPr lang="en-US" dirty="0" smtClean="0"/>
              <a:t> for phonetics (</a:t>
            </a:r>
            <a:r>
              <a:rPr lang="en-US" dirty="0" err="1" smtClean="0"/>
              <a:t>www.praat.org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Corpus program, concordance generator (*very* useful!)</a:t>
            </a:r>
          </a:p>
          <a:p>
            <a:pPr lvl="1"/>
            <a:r>
              <a:rPr lang="en-US" dirty="0" smtClean="0"/>
              <a:t>Toolbox</a:t>
            </a:r>
          </a:p>
          <a:p>
            <a:pPr lvl="1"/>
            <a:r>
              <a:rPr lang="en-US" dirty="0" err="1" smtClean="0"/>
              <a:t>FLEx</a:t>
            </a:r>
            <a:endParaRPr lang="en-US" dirty="0" smtClean="0"/>
          </a:p>
          <a:p>
            <a:pPr lvl="1"/>
            <a:r>
              <a:rPr lang="en-US" dirty="0" err="1" smtClean="0"/>
              <a:t>TextStat</a:t>
            </a:r>
            <a:endParaRPr lang="en-US" dirty="0" smtClean="0"/>
          </a:p>
          <a:p>
            <a:r>
              <a:rPr lang="en-US" dirty="0" smtClean="0"/>
              <a:t>Some way of keeping track of notes, analyses,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Evernote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http://en.wikipedia.org/wiki/</a:t>
            </a:r>
            <a:r>
              <a:rPr lang="en-US" dirty="0" smtClean="0">
                <a:hlinkClick r:id="rId2"/>
              </a:rPr>
              <a:t>Comparison_of_notetaking_software</a:t>
            </a:r>
            <a:r>
              <a:rPr lang="en-US" dirty="0" smtClean="0"/>
              <a:t> has a very long list of options.</a:t>
            </a:r>
          </a:p>
          <a:p>
            <a:pPr lvl="1"/>
            <a:r>
              <a:rPr lang="en-US" dirty="0" err="1" smtClean="0"/>
              <a:t>Tiddlywiki</a:t>
            </a:r>
            <a:endParaRPr lang="en-US" dirty="0" smtClean="0"/>
          </a:p>
          <a:p>
            <a:pPr lvl="1"/>
            <a:r>
              <a:rPr lang="en-US" dirty="0" smtClean="0"/>
              <a:t>(Text editor, e.g. </a:t>
            </a:r>
            <a:r>
              <a:rPr lang="en-US" dirty="0" err="1" smtClean="0"/>
              <a:t>Textwrangler</a:t>
            </a:r>
            <a:r>
              <a:rPr lang="en-US" dirty="0" smtClean="0"/>
              <a:t>, </a:t>
            </a:r>
            <a:r>
              <a:rPr lang="en-US" dirty="0" err="1" smtClean="0"/>
              <a:t>NotePad</a:t>
            </a:r>
            <a:r>
              <a:rPr lang="en-US" dirty="0" smtClean="0"/>
              <a:t>++,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3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9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Lexique Pro (</a:t>
            </a:r>
            <a:r>
              <a:rPr lang="en-US" dirty="0">
                <a:hlinkClick r:id="rId2"/>
              </a:rPr>
              <a:t>www.lexiquepro.com</a:t>
            </a:r>
            <a:r>
              <a:rPr lang="en-US" dirty="0"/>
              <a:t>)</a:t>
            </a:r>
          </a:p>
          <a:p>
            <a:r>
              <a:rPr lang="en-US" dirty="0" smtClean="0"/>
              <a:t>Toolbox or </a:t>
            </a:r>
            <a:r>
              <a:rPr lang="en-US" dirty="0" err="1" smtClean="0"/>
              <a:t>FLEx</a:t>
            </a:r>
            <a:endParaRPr lang="en-US" dirty="0"/>
          </a:p>
          <a:p>
            <a:pPr lvl="1"/>
            <a:r>
              <a:rPr lang="en-US" dirty="0"/>
              <a:t>For combining with </a:t>
            </a:r>
            <a:r>
              <a:rPr lang="en-US" dirty="0" smtClean="0"/>
              <a:t>texts, parsing,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Kirrkirr</a:t>
            </a:r>
            <a:endParaRPr lang="en-US" dirty="0" smtClean="0"/>
          </a:p>
          <a:p>
            <a:pPr lvl="1"/>
            <a:r>
              <a:rPr lang="en-US" dirty="0" smtClean="0"/>
              <a:t>Great for presenting final dictionaries</a:t>
            </a:r>
          </a:p>
          <a:p>
            <a:pPr lvl="1"/>
            <a:r>
              <a:rPr lang="en-US" dirty="0" smtClean="0"/>
              <a:t>Not an editing program</a:t>
            </a:r>
            <a:endParaRPr lang="en-US" dirty="0"/>
          </a:p>
          <a:p>
            <a:r>
              <a:rPr lang="en-US" dirty="0" err="1" smtClean="0"/>
              <a:t>TshwaneLex</a:t>
            </a:r>
            <a:r>
              <a:rPr lang="en-US" dirty="0" smtClean="0"/>
              <a:t> (</a:t>
            </a:r>
            <a:r>
              <a:rPr lang="en-US" dirty="0" err="1" smtClean="0"/>
              <a:t>tschwanedje.com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For editing </a:t>
            </a:r>
            <a:r>
              <a:rPr lang="en-US" dirty="0" smtClean="0"/>
              <a:t>and printing/sharing dictionaries </a:t>
            </a:r>
            <a:r>
              <a:rPr lang="en-US" dirty="0"/>
              <a:t>(not free)</a:t>
            </a:r>
          </a:p>
          <a:p>
            <a:r>
              <a:rPr lang="en-US" dirty="0" err="1" smtClean="0"/>
              <a:t>WeSay</a:t>
            </a:r>
            <a:r>
              <a:rPr lang="en-US" dirty="0" smtClean="0"/>
              <a:t> (</a:t>
            </a:r>
            <a:r>
              <a:rPr lang="en-US" dirty="0" err="1" smtClean="0"/>
              <a:t>wesay.org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(Lexus)</a:t>
            </a:r>
          </a:p>
        </p:txBody>
      </p:sp>
    </p:spTree>
    <p:extLst>
      <p:ext uri="{BB962C8B-B14F-4D97-AF65-F5344CB8AC3E}">
        <p14:creationId xmlns:p14="http://schemas.microsoft.com/office/powerpoint/2010/main" val="3569602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Cons: Lexique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Widely used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edit entries easily</a:t>
            </a:r>
          </a:p>
          <a:p>
            <a:pPr>
              <a:lnSpc>
                <a:spcPct val="90000"/>
              </a:lnSpc>
            </a:pPr>
            <a:r>
              <a:rPr lang="en-US" dirty="0"/>
              <a:t>Can add pictures and sound</a:t>
            </a:r>
          </a:p>
          <a:p>
            <a:pPr>
              <a:lnSpc>
                <a:spcPct val="90000"/>
              </a:lnSpc>
            </a:pPr>
            <a:r>
              <a:rPr lang="en-US" dirty="0"/>
              <a:t>Can sort by meaning</a:t>
            </a:r>
          </a:p>
          <a:p>
            <a:pPr>
              <a:lnSpc>
                <a:spcPct val="90000"/>
              </a:lnSpc>
            </a:pPr>
            <a:r>
              <a:rPr lang="en-US" dirty="0"/>
              <a:t>English or </a:t>
            </a:r>
            <a:r>
              <a:rPr lang="en-US" dirty="0" smtClean="0"/>
              <a:t>Language list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Easy to </a:t>
            </a:r>
            <a:r>
              <a:rPr lang="en-US" dirty="0" smtClean="0"/>
              <a:t>update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publish on </a:t>
            </a:r>
            <a:r>
              <a:rPr lang="en-US" dirty="0" smtClean="0"/>
              <a:t>internet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use with Toolbox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Tends to crash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Doesn’t </a:t>
            </a:r>
            <a:r>
              <a:rPr lang="en-US" dirty="0"/>
              <a:t>always work</a:t>
            </a:r>
          </a:p>
          <a:p>
            <a:pPr>
              <a:lnSpc>
                <a:spcPct val="90000"/>
              </a:lnSpc>
            </a:pPr>
            <a:r>
              <a:rPr lang="en-US" dirty="0"/>
              <a:t>Limited display</a:t>
            </a:r>
          </a:p>
          <a:p>
            <a:pPr>
              <a:lnSpc>
                <a:spcPct val="90000"/>
              </a:lnSpc>
            </a:pPr>
            <a:r>
              <a:rPr lang="en-US" dirty="0"/>
              <a:t>No fuzzy searching</a:t>
            </a:r>
          </a:p>
          <a:p>
            <a:pPr>
              <a:lnSpc>
                <a:spcPct val="90000"/>
              </a:lnSpc>
            </a:pPr>
            <a:r>
              <a:rPr lang="en-US" dirty="0"/>
              <a:t>Linking </a:t>
            </a:r>
            <a:r>
              <a:rPr lang="en-US" dirty="0" smtClean="0"/>
              <a:t>is temperamental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PC only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hard to have multiple users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hard to create fully bilingual dictionaries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95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Cons: </a:t>
            </a:r>
            <a:r>
              <a:rPr lang="en-US" dirty="0" err="1" smtClean="0"/>
              <a:t>TshwaneLex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Flexible/customizable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PC and Mac</a:t>
            </a:r>
          </a:p>
          <a:p>
            <a:r>
              <a:rPr lang="en-US" dirty="0" smtClean="0"/>
              <a:t>Can include images and sound</a:t>
            </a:r>
          </a:p>
          <a:p>
            <a:r>
              <a:rPr lang="en-US" dirty="0" smtClean="0"/>
              <a:t>Multiple exports</a:t>
            </a:r>
          </a:p>
          <a:p>
            <a:r>
              <a:rPr lang="en-US" dirty="0" smtClean="0"/>
              <a:t>Can import corpus data</a:t>
            </a:r>
          </a:p>
          <a:p>
            <a:r>
              <a:rPr lang="en-US" dirty="0" smtClean="0"/>
              <a:t>can create fully bilingual dictionaries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free</a:t>
            </a:r>
          </a:p>
          <a:p>
            <a:r>
              <a:rPr lang="en-US" dirty="0" smtClean="0"/>
              <a:t>steep learning curve</a:t>
            </a:r>
          </a:p>
          <a:p>
            <a:r>
              <a:rPr lang="en-US" dirty="0" smtClean="0"/>
              <a:t>Mac version has some bugs</a:t>
            </a:r>
          </a:p>
          <a:p>
            <a:r>
              <a:rPr lang="en-US" dirty="0" smtClean="0"/>
              <a:t>can’t use same file for </a:t>
            </a:r>
            <a:r>
              <a:rPr lang="en-US" dirty="0" err="1" smtClean="0"/>
              <a:t>interlinearization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8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Cons: </a:t>
            </a:r>
            <a:r>
              <a:rPr lang="en-US" dirty="0" err="1" smtClean="0"/>
              <a:t>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Powerful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Can integrate with written corpus</a:t>
            </a:r>
          </a:p>
          <a:p>
            <a:r>
              <a:rPr lang="en-US" dirty="0" smtClean="0"/>
              <a:t>Can export to web, </a:t>
            </a:r>
            <a:r>
              <a:rPr lang="en-US" dirty="0" err="1" smtClean="0"/>
              <a:t>lexique</a:t>
            </a:r>
            <a:r>
              <a:rPr lang="en-US" dirty="0" smtClean="0"/>
              <a:t>, etc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PC only</a:t>
            </a:r>
          </a:p>
          <a:p>
            <a:r>
              <a:rPr lang="en-US" dirty="0" smtClean="0"/>
              <a:t>Clunky, slow</a:t>
            </a:r>
          </a:p>
          <a:p>
            <a:r>
              <a:rPr lang="en-US" dirty="0" smtClean="0"/>
              <a:t>Can’t integrate sound file transcriptions</a:t>
            </a:r>
          </a:p>
          <a:p>
            <a:r>
              <a:rPr lang="en-US" dirty="0" smtClean="0"/>
              <a:t>Only one dictionary model</a:t>
            </a:r>
          </a:p>
          <a:p>
            <a:r>
              <a:rPr lang="en-US" dirty="0" smtClean="0"/>
              <a:t>Lots of assumptions about linguistics built in</a:t>
            </a:r>
          </a:p>
          <a:p>
            <a:r>
              <a:rPr lang="en-US" dirty="0" smtClean="0"/>
              <a:t>Difficult to export in multiple formats (via \ code)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58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suggestions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Toolbox (or Flex or Lexique)</a:t>
            </a:r>
          </a:p>
          <a:p>
            <a:r>
              <a:rPr lang="en-US" sz="2800" dirty="0" err="1" smtClean="0"/>
              <a:t>TshwaneLex</a:t>
            </a:r>
            <a:r>
              <a:rPr lang="en-US" sz="2800" dirty="0" smtClean="0"/>
              <a:t> if making a stand-alone dictionary</a:t>
            </a:r>
          </a:p>
          <a:p>
            <a:endParaRPr lang="en-US" sz="2800" dirty="0"/>
          </a:p>
          <a:p>
            <a:r>
              <a:rPr lang="en-US" sz="2800" dirty="0" smtClean="0"/>
              <a:t>Transcription software (e.g. </a:t>
            </a:r>
            <a:r>
              <a:rPr lang="en-US" sz="2800" dirty="0" err="1" smtClean="0"/>
              <a:t>Elan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 text editor (e.g. </a:t>
            </a:r>
            <a:r>
              <a:rPr lang="en-US" sz="2800" dirty="0" err="1" smtClean="0"/>
              <a:t>textwrangler</a:t>
            </a:r>
            <a:r>
              <a:rPr lang="en-US" sz="2800" dirty="0" smtClean="0"/>
              <a:t> [</a:t>
            </a:r>
            <a:r>
              <a:rPr lang="en-US" sz="2800" dirty="0" err="1" smtClean="0"/>
              <a:t>osx</a:t>
            </a:r>
            <a:r>
              <a:rPr lang="en-US" sz="2800" dirty="0" smtClean="0"/>
              <a:t>], edit pad [pc], etc)</a:t>
            </a:r>
          </a:p>
          <a:p>
            <a:r>
              <a:rPr lang="en-US" sz="2800" dirty="0" smtClean="0"/>
              <a:t>Concordance program (</a:t>
            </a:r>
            <a:r>
              <a:rPr lang="en-US" sz="2800" dirty="0" err="1" smtClean="0"/>
              <a:t>textstat</a:t>
            </a:r>
            <a:r>
              <a:rPr lang="en-US" sz="2800" dirty="0" smtClean="0"/>
              <a:t>, </a:t>
            </a:r>
            <a:r>
              <a:rPr lang="en-US" sz="2800" dirty="0" err="1" smtClean="0"/>
              <a:t>monoconc</a:t>
            </a:r>
            <a:r>
              <a:rPr lang="en-US" sz="2800" dirty="0" smtClean="0"/>
              <a:t>, etc)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7962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Transcribe with </a:t>
            </a:r>
            <a:r>
              <a:rPr lang="en-US" dirty="0" err="1" smtClean="0"/>
              <a:t>Elan</a:t>
            </a:r>
            <a:endParaRPr lang="en-US" dirty="0" smtClean="0"/>
          </a:p>
          <a:p>
            <a:pPr lvl="1"/>
            <a:r>
              <a:rPr lang="en-US" dirty="0" smtClean="0"/>
              <a:t>Export clips to </a:t>
            </a:r>
            <a:r>
              <a:rPr lang="en-US" dirty="0" err="1" smtClean="0"/>
              <a:t>Praat</a:t>
            </a:r>
            <a:r>
              <a:rPr lang="en-US" dirty="0" smtClean="0"/>
              <a:t> using </a:t>
            </a:r>
            <a:r>
              <a:rPr lang="en-US" dirty="0" err="1" smtClean="0"/>
              <a:t>sendpraat</a:t>
            </a:r>
            <a:endParaRPr lang="en-US" dirty="0" smtClean="0"/>
          </a:p>
          <a:p>
            <a:pPr lvl="1"/>
            <a:r>
              <a:rPr lang="en-US" dirty="0" smtClean="0"/>
              <a:t>preliminary annotation in </a:t>
            </a:r>
            <a:r>
              <a:rPr lang="en-US" dirty="0" err="1" smtClean="0"/>
              <a:t>Elan</a:t>
            </a:r>
            <a:endParaRPr lang="en-US" dirty="0" smtClean="0"/>
          </a:p>
          <a:p>
            <a:r>
              <a:rPr lang="en-US" dirty="0" smtClean="0"/>
              <a:t>Export to Toolbox</a:t>
            </a:r>
          </a:p>
          <a:p>
            <a:pPr lvl="1"/>
            <a:r>
              <a:rPr lang="en-US" dirty="0" err="1" smtClean="0"/>
              <a:t>interlinearize</a:t>
            </a:r>
            <a:endParaRPr lang="en-US" dirty="0"/>
          </a:p>
          <a:p>
            <a:pPr lvl="1"/>
            <a:r>
              <a:rPr lang="en-US" dirty="0" smtClean="0"/>
              <a:t>compile lexical materials</a:t>
            </a:r>
          </a:p>
          <a:p>
            <a:pPr lvl="1"/>
            <a:r>
              <a:rPr lang="en-US" dirty="0" smtClean="0"/>
              <a:t>(annotate for analysis within file)</a:t>
            </a:r>
          </a:p>
          <a:p>
            <a:r>
              <a:rPr lang="en-US" dirty="0" smtClean="0"/>
              <a:t>Reimport transcripts to </a:t>
            </a:r>
            <a:r>
              <a:rPr lang="en-US" dirty="0" err="1" smtClean="0"/>
              <a:t>Elan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Elan</a:t>
            </a:r>
            <a:r>
              <a:rPr lang="en-US" dirty="0" smtClean="0"/>
              <a:t> for corpus search</a:t>
            </a:r>
          </a:p>
          <a:p>
            <a:r>
              <a:rPr lang="en-US" dirty="0" smtClean="0"/>
              <a:t>Export to web via </a:t>
            </a:r>
            <a:r>
              <a:rPr lang="en-US" dirty="0" err="1" smtClean="0"/>
              <a:t>CuPed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Relatively streamlined</a:t>
            </a:r>
          </a:p>
          <a:p>
            <a:pPr lvl="1"/>
            <a:r>
              <a:rPr lang="en-US" dirty="0" smtClean="0"/>
              <a:t>Requires few programs</a:t>
            </a:r>
          </a:p>
          <a:p>
            <a:pPr lvl="1"/>
            <a:r>
              <a:rPr lang="en-US" dirty="0" smtClean="0"/>
              <a:t>Exploits advantages of each program</a:t>
            </a:r>
          </a:p>
          <a:p>
            <a:pPr lvl="1"/>
            <a:r>
              <a:rPr lang="en-US" dirty="0" smtClean="0"/>
              <a:t>can be done offline</a:t>
            </a:r>
          </a:p>
          <a:p>
            <a:pPr lvl="1"/>
            <a:r>
              <a:rPr lang="en-US" dirty="0" smtClean="0"/>
              <a:t>portable/can be backed up easily</a:t>
            </a:r>
          </a:p>
          <a:p>
            <a:pPr lvl="1"/>
            <a:r>
              <a:rPr lang="en-US" dirty="0" smtClean="0"/>
              <a:t>flexible to export to other formats if needed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potential version control issues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46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using Word &amp; Excel?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54614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Pros:</a:t>
            </a:r>
          </a:p>
          <a:p>
            <a:r>
              <a:rPr lang="en-US" sz="2800" dirty="0" smtClean="0"/>
              <a:t>No learning curve</a:t>
            </a:r>
          </a:p>
          <a:p>
            <a:r>
              <a:rPr lang="en-US" sz="2800" dirty="0" smtClean="0"/>
              <a:t>May be the most available software </a:t>
            </a:r>
          </a:p>
          <a:p>
            <a:r>
              <a:rPr lang="en-US" sz="2800" dirty="0" smtClean="0"/>
              <a:t>May already have data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79035" y="1600200"/>
            <a:ext cx="45400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Cons: </a:t>
            </a:r>
          </a:p>
          <a:p>
            <a:r>
              <a:rPr lang="en-US" sz="2800" dirty="0" smtClean="0"/>
              <a:t>Proprietary</a:t>
            </a:r>
          </a:p>
          <a:p>
            <a:r>
              <a:rPr lang="en-US" sz="2800" dirty="0" smtClean="0"/>
              <a:t>Designed for business, not for dictionary writing</a:t>
            </a:r>
          </a:p>
          <a:p>
            <a:r>
              <a:rPr lang="en-US" sz="2800" dirty="0" smtClean="0"/>
              <a:t>Word – no explicit structure</a:t>
            </a:r>
          </a:p>
          <a:p>
            <a:r>
              <a:rPr lang="en-US" sz="2800" dirty="0" smtClean="0"/>
              <a:t>Word – hard to search</a:t>
            </a:r>
          </a:p>
          <a:p>
            <a:r>
              <a:rPr lang="en-US" sz="2800" dirty="0" smtClean="0"/>
              <a:t>Excel – “flat” format, not relational</a:t>
            </a:r>
          </a:p>
          <a:p>
            <a:r>
              <a:rPr lang="en-US" sz="2800" dirty="0" smtClean="0"/>
              <a:t>Multiple people  can’t work on same document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068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possibilities, depending on the type of results:</a:t>
            </a:r>
          </a:p>
          <a:p>
            <a:r>
              <a:rPr lang="en-US" dirty="0" smtClean="0"/>
              <a:t>Word processing software for journal articles, dissertation, </a:t>
            </a:r>
            <a:r>
              <a:rPr lang="en-US" dirty="0" err="1" smtClean="0"/>
              <a:t>etc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Word, </a:t>
            </a:r>
            <a:r>
              <a:rPr lang="en-US" dirty="0" err="1" smtClean="0"/>
              <a:t>LyX</a:t>
            </a:r>
            <a:r>
              <a:rPr lang="en-US" dirty="0" smtClean="0"/>
              <a:t>, (</a:t>
            </a:r>
            <a:r>
              <a:rPr lang="en-US" dirty="0" err="1" smtClean="0"/>
              <a:t>Xe</a:t>
            </a:r>
            <a:r>
              <a:rPr lang="en-US" dirty="0" smtClean="0"/>
              <a:t>)</a:t>
            </a:r>
            <a:r>
              <a:rPr lang="en-US" dirty="0" err="1" smtClean="0"/>
              <a:t>LaTeX</a:t>
            </a:r>
            <a:endParaRPr lang="en-US" dirty="0" smtClean="0"/>
          </a:p>
          <a:p>
            <a:r>
              <a:rPr lang="en-US" dirty="0" smtClean="0"/>
              <a:t>Desktop publishing software for school books, </a:t>
            </a:r>
            <a:r>
              <a:rPr lang="en-US" dirty="0" err="1" smtClean="0"/>
              <a:t>etc</a:t>
            </a:r>
            <a:r>
              <a:rPr lang="en-US" dirty="0" smtClean="0"/>
              <a:t> (e.g. </a:t>
            </a:r>
            <a:r>
              <a:rPr lang="en-US" dirty="0" err="1" smtClean="0"/>
              <a:t>indesign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CuPED</a:t>
            </a:r>
            <a:r>
              <a:rPr lang="en-US" dirty="0" smtClean="0"/>
              <a:t> for sharing </a:t>
            </a:r>
            <a:r>
              <a:rPr lang="en-US" dirty="0" err="1" smtClean="0"/>
              <a:t>Elan</a:t>
            </a:r>
            <a:r>
              <a:rPr lang="en-US" dirty="0" smtClean="0"/>
              <a:t> transcripts.</a:t>
            </a:r>
          </a:p>
          <a:p>
            <a:r>
              <a:rPr lang="en-US" dirty="0" smtClean="0"/>
              <a:t>Web editing software</a:t>
            </a:r>
          </a:p>
          <a:p>
            <a:r>
              <a:rPr lang="en-US" dirty="0" smtClean="0"/>
              <a:t>App authoring software</a:t>
            </a:r>
          </a:p>
          <a:p>
            <a:r>
              <a:rPr lang="en-US" dirty="0" err="1" smtClean="0"/>
              <a:t>Wunderkammer</a:t>
            </a:r>
            <a:r>
              <a:rPr lang="en-US" dirty="0" smtClean="0"/>
              <a:t> for mobile phone dictionaries</a:t>
            </a:r>
          </a:p>
          <a:p>
            <a:r>
              <a:rPr lang="en-US" dirty="0" smtClean="0"/>
              <a:t>Google earth for site mapping</a:t>
            </a:r>
          </a:p>
          <a:p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54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Backing up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solutions</a:t>
            </a:r>
          </a:p>
          <a:p>
            <a:pPr lvl="1"/>
            <a:r>
              <a:rPr lang="en-US" dirty="0" err="1" smtClean="0"/>
              <a:t>Dropbox</a:t>
            </a:r>
            <a:endParaRPr lang="en-US" dirty="0" smtClean="0"/>
          </a:p>
          <a:p>
            <a:pPr lvl="1"/>
            <a:r>
              <a:rPr lang="en-US" dirty="0" err="1" smtClean="0"/>
              <a:t>Sugarsync</a:t>
            </a:r>
            <a:endParaRPr lang="en-US" dirty="0" smtClean="0"/>
          </a:p>
          <a:p>
            <a:pPr lvl="1"/>
            <a:r>
              <a:rPr lang="en-US" dirty="0" smtClean="0"/>
              <a:t>Google Drive</a:t>
            </a:r>
          </a:p>
          <a:p>
            <a:pPr lvl="1"/>
            <a:r>
              <a:rPr lang="en-US" dirty="0" err="1" smtClean="0"/>
              <a:t>mac.com</a:t>
            </a:r>
            <a:endParaRPr lang="en-US" dirty="0" smtClean="0"/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University backup services</a:t>
            </a:r>
          </a:p>
          <a:p>
            <a:r>
              <a:rPr lang="en-US" dirty="0" smtClean="0"/>
              <a:t>Physical media</a:t>
            </a:r>
          </a:p>
          <a:p>
            <a:pPr lvl="1"/>
            <a:r>
              <a:rPr lang="en-US" dirty="0" smtClean="0"/>
              <a:t>portable hard drive</a:t>
            </a:r>
          </a:p>
          <a:p>
            <a:pPr lvl="1"/>
            <a:r>
              <a:rPr lang="en-US" dirty="0" smtClean="0"/>
              <a:t>DVDs</a:t>
            </a:r>
          </a:p>
          <a:p>
            <a:r>
              <a:rPr lang="en-US" dirty="0" smtClean="0"/>
              <a:t>-&gt; Send to archive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Cheap (often free)</a:t>
            </a:r>
          </a:p>
          <a:p>
            <a:pPr lvl="1"/>
            <a:r>
              <a:rPr lang="en-US" dirty="0" smtClean="0"/>
              <a:t>“set and forget”: can work with existing directory structures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Requires internet connection</a:t>
            </a:r>
          </a:p>
          <a:p>
            <a:pPr lvl="1"/>
            <a:r>
              <a:rPr lang="en-US" dirty="0" smtClean="0"/>
              <a:t>Might be difficult if you’re backing up audio and video</a:t>
            </a:r>
          </a:p>
          <a:p>
            <a:pPr lvl="1"/>
            <a:r>
              <a:rPr lang="en-US" dirty="0" smtClean="0"/>
              <a:t>Not necessarily secure</a:t>
            </a:r>
          </a:p>
          <a:p>
            <a:pPr lvl="1"/>
            <a:r>
              <a:rPr lang="en-US" dirty="0" smtClean="0"/>
              <a:t>Syncing issues: easy to overwrite data, not always easy to get it back.</a:t>
            </a:r>
          </a:p>
          <a:p>
            <a:pPr lvl="1"/>
            <a:r>
              <a:rPr lang="en-US" dirty="0" smtClean="0"/>
              <a:t>If something happens to the service provider, you’re screwed.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“Interoperability”: aka “never need to retype!”</a:t>
            </a:r>
          </a:p>
          <a:p>
            <a:pPr lvl="1"/>
            <a:r>
              <a:rPr lang="en-US" dirty="0" smtClean="0"/>
              <a:t>Ideally, it should be possible to move data easily and seamlessly between programs (or use a single program for everything).</a:t>
            </a:r>
          </a:p>
          <a:p>
            <a:r>
              <a:rPr lang="en-US" dirty="0" smtClean="0"/>
              <a:t>In reality…</a:t>
            </a:r>
          </a:p>
          <a:p>
            <a:pPr lvl="1"/>
            <a:r>
              <a:rPr lang="en-US" dirty="0" smtClean="0"/>
              <a:t>The ‘single program’ solution produces unacceptable compromises (</a:t>
            </a:r>
            <a:r>
              <a:rPr lang="en-US" dirty="0" err="1" smtClean="0"/>
              <a:t>bloatware</a:t>
            </a:r>
            <a:r>
              <a:rPr lang="en-US" dirty="0" smtClean="0"/>
              <a:t>, can’t handle all data types,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require the programmers to agree on data standards, which will never happen.</a:t>
            </a:r>
          </a:p>
          <a:p>
            <a:pPr lvl="1"/>
            <a:r>
              <a:rPr lang="en-US" dirty="0" smtClean="0"/>
              <a:t>Several programs now solve *most* of the problems.</a:t>
            </a:r>
          </a:p>
          <a:p>
            <a:pPr lvl="1"/>
            <a:r>
              <a:rPr lang="en-US" dirty="0" smtClean="0"/>
              <a:t>Workarounds are possible but require care.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48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Solves many of the ‘cons’ of cloud services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Unknown durability</a:t>
            </a:r>
          </a:p>
          <a:p>
            <a:pPr lvl="1"/>
            <a:r>
              <a:rPr lang="en-US" dirty="0" smtClean="0"/>
              <a:t>time-consuming</a:t>
            </a:r>
          </a:p>
          <a:p>
            <a:pPr lvl="1"/>
            <a:r>
              <a:rPr lang="en-US" dirty="0" smtClean="0"/>
              <a:t>Doesn’t solve the problem of physical destruction of data if kept in the same place as your main working copies!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92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Archive your original recordings as soon as possible!</a:t>
            </a:r>
          </a:p>
          <a:p>
            <a:r>
              <a:rPr lang="en-US" dirty="0" smtClean="0"/>
              <a:t>You don’t need to finish analysis before archiving part of the collection.</a:t>
            </a:r>
          </a:p>
          <a:p>
            <a:r>
              <a:rPr lang="en-US" dirty="0" smtClean="0"/>
              <a:t>More about archiving in week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85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based back up for analysis files, frequently access files.</a:t>
            </a:r>
          </a:p>
          <a:p>
            <a:r>
              <a:rPr lang="en-US" dirty="0" smtClean="0"/>
              <a:t>Have at least one (ideally two or more) physical backups of all your data, stored in different places (e.g. one at home, one with your parents, one in the community)</a:t>
            </a:r>
          </a:p>
          <a:p>
            <a:r>
              <a:rPr lang="en-US" dirty="0" smtClean="0"/>
              <a:t>Archive materials as soon as possible.</a:t>
            </a:r>
          </a:p>
          <a:p>
            <a:endParaRPr lang="en-US" dirty="0"/>
          </a:p>
          <a:p>
            <a:r>
              <a:rPr lang="en-US" dirty="0" smtClean="0"/>
              <a:t>Sound like overkill? </a:t>
            </a:r>
            <a:endParaRPr lang="en-US" dirty="0"/>
          </a:p>
        </p:txBody>
      </p:sp>
      <p:pic>
        <p:nvPicPr>
          <p:cNvPr id="4" name="Picture 3" descr="fourst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36" y="4239604"/>
            <a:ext cx="6032926" cy="261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07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Data Loss</a:t>
            </a:r>
            <a:endParaRPr lang="en-US" dirty="0"/>
          </a:p>
        </p:txBody>
      </p:sp>
      <p:pic>
        <p:nvPicPr>
          <p:cNvPr id="5" name="Picture 4" descr="dataloss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436" y="0"/>
            <a:ext cx="2293475" cy="1953701"/>
          </a:xfrm>
          <a:prstGeom prst="rect">
            <a:avLst/>
          </a:prstGeom>
        </p:spPr>
      </p:pic>
      <p:pic>
        <p:nvPicPr>
          <p:cNvPr id="6" name="Picture 5" descr="dataloss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62" y="1478140"/>
            <a:ext cx="4292600" cy="1892300"/>
          </a:xfrm>
          <a:prstGeom prst="rect">
            <a:avLst/>
          </a:prstGeom>
        </p:spPr>
      </p:pic>
      <p:pic>
        <p:nvPicPr>
          <p:cNvPr id="7" name="Picture 6" descr="dataloss5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966" y="4265101"/>
            <a:ext cx="3162300" cy="2565400"/>
          </a:xfrm>
          <a:prstGeom prst="rect">
            <a:avLst/>
          </a:prstGeom>
        </p:spPr>
      </p:pic>
      <p:pic>
        <p:nvPicPr>
          <p:cNvPr id="8" name="Picture 7" descr="dataloss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011" y="1953701"/>
            <a:ext cx="3517900" cy="2311400"/>
          </a:xfrm>
          <a:prstGeom prst="rect">
            <a:avLst/>
          </a:prstGeom>
        </p:spPr>
      </p:pic>
      <p:pic>
        <p:nvPicPr>
          <p:cNvPr id="9" name="Picture 8" descr="dataloss2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99" y="3860212"/>
            <a:ext cx="2616200" cy="3098800"/>
          </a:xfrm>
          <a:prstGeom prst="rect">
            <a:avLst/>
          </a:prstGeom>
        </p:spPr>
      </p:pic>
      <p:pic>
        <p:nvPicPr>
          <p:cNvPr id="10" name="Picture 9" descr="dataloss1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24" y="3370440"/>
            <a:ext cx="2642262" cy="18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1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use with your data</a:t>
            </a:r>
          </a:p>
          <a:p>
            <a:pPr lvl="1"/>
            <a:r>
              <a:rPr lang="en-US" dirty="0" smtClean="0"/>
              <a:t>How long will it take to learn the program? Is it worth it?</a:t>
            </a:r>
          </a:p>
          <a:p>
            <a:pPr lvl="1"/>
            <a:r>
              <a:rPr lang="en-US" dirty="0"/>
              <a:t>Can you type your language easily (e.g. right-to-left input, non-</a:t>
            </a:r>
            <a:r>
              <a:rPr lang="en-US" dirty="0" err="1"/>
              <a:t>Ascii</a:t>
            </a:r>
            <a:r>
              <a:rPr lang="en-US" dirty="0"/>
              <a:t> symbols, </a:t>
            </a:r>
            <a:r>
              <a:rPr lang="en-US" dirty="0" err="1"/>
              <a:t>etc</a:t>
            </a:r>
            <a:r>
              <a:rPr lang="en-US" dirty="0"/>
              <a:t>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you keep track of all the information you need to?</a:t>
            </a:r>
          </a:p>
          <a:p>
            <a:r>
              <a:rPr lang="en-US" dirty="0" smtClean="0"/>
              <a:t>Does the program work well within your workflow?</a:t>
            </a:r>
          </a:p>
          <a:p>
            <a:r>
              <a:rPr lang="en-US" dirty="0" smtClean="0"/>
              <a:t>Can you search your data easily?</a:t>
            </a:r>
            <a:endParaRPr lang="en-US" dirty="0"/>
          </a:p>
          <a:p>
            <a:r>
              <a:rPr lang="en-US" dirty="0" smtClean="0"/>
              <a:t>Can you get your data into and out of the program? Can you back it up?</a:t>
            </a:r>
          </a:p>
          <a:p>
            <a:r>
              <a:rPr lang="en-US" dirty="0" smtClean="0"/>
              <a:t>Can other people use it? Do you need to share your data? Do you need to have more than one person working on your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5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Types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5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point of the workflow (i.e. each task in the documentation) will need certain software</a:t>
            </a:r>
          </a:p>
          <a:p>
            <a:endParaRPr lang="en-US" dirty="0"/>
          </a:p>
          <a:p>
            <a:r>
              <a:rPr lang="en-US" dirty="0" smtClean="0"/>
              <a:t>Creation [and editing]</a:t>
            </a:r>
          </a:p>
          <a:p>
            <a:r>
              <a:rPr lang="en-US" dirty="0" smtClean="0"/>
              <a:t>Annotation [and analysis]</a:t>
            </a:r>
          </a:p>
          <a:p>
            <a:r>
              <a:rPr lang="en-US" dirty="0" smtClean="0"/>
              <a:t>Preservation</a:t>
            </a:r>
          </a:p>
          <a:p>
            <a:r>
              <a:rPr lang="en-US" dirty="0" smtClean="0"/>
              <a:t>Dissemination [and publication]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4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programs by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0954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Organize field notes and recordings</a:t>
            </a:r>
          </a:p>
          <a:p>
            <a:r>
              <a:rPr lang="en-US" dirty="0" smtClean="0"/>
              <a:t>Process recordings (audio and video)</a:t>
            </a:r>
          </a:p>
          <a:p>
            <a:r>
              <a:rPr lang="en-US" dirty="0" smtClean="0"/>
              <a:t>Transcription</a:t>
            </a:r>
          </a:p>
          <a:p>
            <a:r>
              <a:rPr lang="en-US" dirty="0"/>
              <a:t>Corpus creation</a:t>
            </a:r>
          </a:p>
          <a:p>
            <a:r>
              <a:rPr lang="en-US" dirty="0" smtClean="0"/>
              <a:t>Parsing/</a:t>
            </a:r>
            <a:r>
              <a:rPr lang="en-US" dirty="0" err="1" smtClean="0"/>
              <a:t>interlinearization</a:t>
            </a:r>
            <a:endParaRPr lang="en-US" dirty="0" smtClean="0"/>
          </a:p>
          <a:p>
            <a:r>
              <a:rPr lang="en-US" dirty="0" smtClean="0"/>
              <a:t>Analysis/tagging</a:t>
            </a:r>
          </a:p>
          <a:p>
            <a:r>
              <a:rPr lang="en-US" dirty="0" smtClean="0"/>
              <a:t>Lexicon/dictionary making</a:t>
            </a:r>
          </a:p>
          <a:p>
            <a:r>
              <a:rPr lang="en-US" dirty="0" smtClean="0"/>
              <a:t>Writing other secondary materials 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 smtClean="0"/>
              <a:t>reference grammar, dissertation</a:t>
            </a:r>
          </a:p>
          <a:p>
            <a:pPr lvl="1"/>
            <a:r>
              <a:rPr lang="en-US" dirty="0" smtClean="0"/>
              <a:t>community materials</a:t>
            </a:r>
          </a:p>
          <a:p>
            <a:r>
              <a:rPr lang="en-US" dirty="0" smtClean="0"/>
              <a:t>Web publication</a:t>
            </a:r>
            <a:endParaRPr lang="en-US" dirty="0"/>
          </a:p>
          <a:p>
            <a:r>
              <a:rPr lang="en-US" dirty="0" smtClean="0"/>
              <a:t>Backup tools</a:t>
            </a:r>
          </a:p>
        </p:txBody>
      </p:sp>
    </p:spTree>
    <p:extLst>
      <p:ext uri="{BB962C8B-B14F-4D97-AF65-F5344CB8AC3E}">
        <p14:creationId xmlns:p14="http://schemas.microsoft.com/office/powerpoint/2010/main" val="1912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field notes/recordings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way of recording what is on each recording, what you have in the collection</a:t>
            </a:r>
          </a:p>
          <a:p>
            <a:pPr lvl="1"/>
            <a:r>
              <a:rPr lang="en-US" dirty="0" smtClean="0"/>
              <a:t>Needed for archiving</a:t>
            </a:r>
          </a:p>
          <a:p>
            <a:pPr lvl="1"/>
            <a:r>
              <a:rPr lang="en-US" dirty="0" smtClean="0"/>
              <a:t>*Very* helpful for when you’re working with your collection.</a:t>
            </a:r>
          </a:p>
          <a:p>
            <a:r>
              <a:rPr lang="en-US" dirty="0" smtClean="0"/>
              <a:t>Database program.</a:t>
            </a:r>
          </a:p>
          <a:p>
            <a:pPr lvl="1"/>
            <a:r>
              <a:rPr lang="en-US" dirty="0" smtClean="0"/>
              <a:t>Filemaker, Bento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Base,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Other options: </a:t>
            </a:r>
          </a:p>
          <a:p>
            <a:pPr lvl="1"/>
            <a:r>
              <a:rPr lang="en-US" dirty="0" smtClean="0"/>
              <a:t>spreadsheet program like Excel or Base.</a:t>
            </a:r>
          </a:p>
          <a:p>
            <a:pPr lvl="1"/>
            <a:r>
              <a:rPr lang="en-US" dirty="0" err="1" smtClean="0"/>
              <a:t>Notetaking</a:t>
            </a:r>
            <a:r>
              <a:rPr lang="en-US" dirty="0" smtClean="0"/>
              <a:t> software such as </a:t>
            </a:r>
            <a:r>
              <a:rPr lang="en-US" dirty="0" err="1" smtClean="0"/>
              <a:t>Evernote</a:t>
            </a:r>
            <a:endParaRPr lang="en-US" dirty="0" smtClean="0"/>
          </a:p>
          <a:p>
            <a:pPr lvl="1"/>
            <a:r>
              <a:rPr lang="en-US" dirty="0" smtClean="0"/>
              <a:t>Metadata tool such as IMDI</a:t>
            </a:r>
          </a:p>
          <a:p>
            <a:pPr lvl="1"/>
            <a:r>
              <a:rPr lang="en-US" dirty="0" smtClean="0"/>
              <a:t>iTunes</a:t>
            </a:r>
          </a:p>
          <a:p>
            <a:pPr lvl="1"/>
            <a:r>
              <a:rPr lang="en-US" dirty="0" smtClean="0"/>
              <a:t>Metadata extractor that takes collections and lets you annotate the file names.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4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Filemaker </a:t>
            </a:r>
            <a:r>
              <a:rPr lang="en-US" dirty="0" err="1" smtClean="0"/>
              <a:t>db</a:t>
            </a:r>
            <a:endParaRPr lang="en-US" dirty="0"/>
          </a:p>
        </p:txBody>
      </p:sp>
      <p:pic>
        <p:nvPicPr>
          <p:cNvPr id="4" name="Picture 3" descr="Screen Shot 2013-06-20 at 2.27.06 P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8852"/>
            <a:ext cx="9144000" cy="343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26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7D7D7D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849</TotalTime>
  <Words>1609</Words>
  <Application>Microsoft Macintosh PowerPoint</Application>
  <PresentationFormat>On-screen Show (4:3)</PresentationFormat>
  <Paragraphs>284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Adjacency</vt:lpstr>
      <vt:lpstr>Language Documentation</vt:lpstr>
      <vt:lpstr>general principles</vt:lpstr>
      <vt:lpstr>General Principles</vt:lpstr>
      <vt:lpstr>Choosing software</vt:lpstr>
      <vt:lpstr>Software Types</vt:lpstr>
      <vt:lpstr>Software types</vt:lpstr>
      <vt:lpstr>Overview of programs by function</vt:lpstr>
      <vt:lpstr>Organizing field notes/recordings</vt:lpstr>
      <vt:lpstr>Sample Filemaker db</vt:lpstr>
      <vt:lpstr>Not recommended</vt:lpstr>
      <vt:lpstr>Information to collect</vt:lpstr>
      <vt:lpstr>Processing recordings</vt:lpstr>
      <vt:lpstr>Transcription</vt:lpstr>
      <vt:lpstr>Elan example</vt:lpstr>
      <vt:lpstr>Corpus creation, management, and searching</vt:lpstr>
      <vt:lpstr>Parsing/Interlinearization</vt:lpstr>
      <vt:lpstr>Toolbox pros and cons</vt:lpstr>
      <vt:lpstr>Flex Pros and Cons</vt:lpstr>
      <vt:lpstr>Summary: Data analysis</vt:lpstr>
      <vt:lpstr>Dictionary</vt:lpstr>
      <vt:lpstr>Pros and Cons: Lexique</vt:lpstr>
      <vt:lpstr>Pros and Cons: TshwaneLex</vt:lpstr>
      <vt:lpstr>Pros and Cons: FLEx</vt:lpstr>
      <vt:lpstr>Software suggestions</vt:lpstr>
      <vt:lpstr>Sample workflow</vt:lpstr>
      <vt:lpstr>What about using Word &amp; Excel?</vt:lpstr>
      <vt:lpstr>Disseminating results</vt:lpstr>
      <vt:lpstr>Backing up your data</vt:lpstr>
      <vt:lpstr>Cloud services</vt:lpstr>
      <vt:lpstr>Physical media</vt:lpstr>
      <vt:lpstr>Archiving</vt:lpstr>
      <vt:lpstr>Recommendations</vt:lpstr>
      <vt:lpstr>Causes of Data Loss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Documentation</dc:title>
  <dc:creator>Claire Bowern</dc:creator>
  <cp:lastModifiedBy>Claire Bowern</cp:lastModifiedBy>
  <cp:revision>33</cp:revision>
  <dcterms:created xsi:type="dcterms:W3CDTF">2013-06-04T20:19:54Z</dcterms:created>
  <dcterms:modified xsi:type="dcterms:W3CDTF">2013-08-01T11:54:18Z</dcterms:modified>
</cp:coreProperties>
</file>