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4"/>
  </p:notesMasterIdLst>
  <p:sldIdLst>
    <p:sldId id="256" r:id="rId2"/>
    <p:sldId id="257" r:id="rId3"/>
    <p:sldId id="258" r:id="rId4"/>
    <p:sldId id="263" r:id="rId5"/>
    <p:sldId id="260" r:id="rId6"/>
    <p:sldId id="298" r:id="rId7"/>
    <p:sldId id="297" r:id="rId8"/>
    <p:sldId id="281" r:id="rId9"/>
    <p:sldId id="300" r:id="rId10"/>
    <p:sldId id="282" r:id="rId11"/>
    <p:sldId id="306" r:id="rId12"/>
    <p:sldId id="286" r:id="rId13"/>
    <p:sldId id="287" r:id="rId14"/>
    <p:sldId id="288" r:id="rId15"/>
    <p:sldId id="299" r:id="rId16"/>
    <p:sldId id="283" r:id="rId17"/>
    <p:sldId id="272" r:id="rId18"/>
    <p:sldId id="273" r:id="rId19"/>
    <p:sldId id="275" r:id="rId20"/>
    <p:sldId id="278" r:id="rId21"/>
    <p:sldId id="276" r:id="rId22"/>
    <p:sldId id="27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2DBE8-4BB6-5341-9EF3-A06320708581}" type="datetimeFigureOut">
              <a:rPr lang="en-US" smtClean="0"/>
              <a:t>8/1/13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4532A-AF85-A64F-AD7F-ECD45E6F2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0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am a big fan of semi-structured elicitation.</a:t>
            </a:r>
          </a:p>
          <a:p>
            <a:r>
              <a:rPr lang="en-US" dirty="0" smtClean="0"/>
              <a:t>These are just examples.</a:t>
            </a:r>
          </a:p>
          <a:p>
            <a:r>
              <a:rPr lang="en-US" dirty="0" smtClean="0"/>
              <a:t>Elicitation fancy</a:t>
            </a:r>
            <a:r>
              <a:rPr lang="en-US" baseline="0" dirty="0" smtClean="0"/>
              <a:t> way of talking about</a:t>
            </a:r>
            <a:r>
              <a:rPr lang="en-US" dirty="0" smtClean="0"/>
              <a:t> “asking questions”</a:t>
            </a:r>
          </a:p>
          <a:p>
            <a:r>
              <a:rPr lang="en-US" dirty="0" smtClean="0"/>
              <a:t>Try anything – some things will work, others won’t.</a:t>
            </a:r>
            <a:r>
              <a:rPr lang="en-US" baseline="0" dirty="0" smtClean="0"/>
              <a:t> Depends on the </a:t>
            </a:r>
            <a:r>
              <a:rPr lang="en-US" baseline="0" dirty="0" err="1" smtClean="0"/>
              <a:t>speakr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4532A-AF85-A64F-AD7F-ECD45E6F28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4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know what language the notes are about?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cross something out, can you still read the rest of the word?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write over a letter/word, can you tell which is the right representation and which is the wrong one?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have two alternative transcriptions, can you tell which is right, or if they are both legitimate variants?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you be able to read what you wrote if you come back to it in a year (e.g. will you be able to tell whether you wrote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o)?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others be able to read what you wrote?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you tell which words line up with which glosses?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have a list of all the non-standard symbols you’ve used?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you tell what is a deduction on your part and what was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metacomment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made by your consultant?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you tell what you need to check and what you know is right?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all the diacritics you’ve used show up if the notes are copied or scanned?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pages fell out of your notebook, would you be able to put them back in the right place in the right order?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you easily work out when these notes were written, who the consultant is, and what the notes are about?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you be able to find crucial examples again?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you tell whose notes they are?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you easily tell if there is associated media (e.g. a related tape)?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you tell if all the items in the raw notes have been added to a dictionary file, or otherwise processed?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4532A-AF85-A64F-AD7F-ECD45E6F28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4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8/1/13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8/1/13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va.mpg.de/lingua/tools-at-lingboard/questionnaire/eurotyp_description.php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Claire Bowern</a:t>
            </a:r>
          </a:p>
          <a:p>
            <a:r>
              <a:rPr lang="en-US" i="1" dirty="0" smtClean="0"/>
              <a:t>Yale University</a:t>
            </a:r>
          </a:p>
          <a:p>
            <a:r>
              <a:rPr lang="en-US" dirty="0" smtClean="0"/>
              <a:t>LSA Summer Institute: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7056" y="526328"/>
            <a:ext cx="293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Week 2: Elicitation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8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‘experimental’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blanks</a:t>
            </a:r>
          </a:p>
          <a:p>
            <a:r>
              <a:rPr lang="en-US" dirty="0" smtClean="0"/>
              <a:t>arrange the words in a sentence</a:t>
            </a:r>
          </a:p>
          <a:p>
            <a:r>
              <a:rPr lang="en-US" dirty="0" smtClean="0"/>
              <a:t>put the word in a sentence</a:t>
            </a:r>
          </a:p>
          <a:p>
            <a:r>
              <a:rPr lang="en-US" dirty="0" smtClean="0"/>
              <a:t>minimal permutations of a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21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hybrid objects</a:t>
            </a:r>
            <a:endParaRPr lang="en-US" dirty="0"/>
          </a:p>
        </p:txBody>
      </p:sp>
      <p:pic>
        <p:nvPicPr>
          <p:cNvPr id="4" name="Content Placeholder 3" descr="cat fro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0" b="17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95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Targeted to particular constructions; lets you fill in holes in the documentation quickly</a:t>
            </a:r>
          </a:p>
          <a:p>
            <a:r>
              <a:rPr lang="en-US" dirty="0" smtClean="0"/>
              <a:t>Vital for types of data collection that need standard responses (e.g. intonation research)</a:t>
            </a:r>
          </a:p>
          <a:p>
            <a:r>
              <a:rPr lang="en-US" dirty="0" smtClean="0"/>
              <a:t>Allows the linguist to plan; reduces the ‘unknowns’ (e.g. can use familiar vocabulary)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0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Priming</a:t>
            </a:r>
          </a:p>
          <a:p>
            <a:r>
              <a:rPr lang="en-US" dirty="0" smtClean="0"/>
              <a:t>Might not get natural translations</a:t>
            </a:r>
          </a:p>
          <a:p>
            <a:r>
              <a:rPr lang="en-US" dirty="0" smtClean="0"/>
              <a:t>Might not get accurate translations</a:t>
            </a:r>
          </a:p>
          <a:p>
            <a:r>
              <a:rPr lang="en-US" dirty="0" smtClean="0"/>
              <a:t>Some types of structures are hard to get with translation equivalents (e.g. getting passive examples if the elicitation language doesn’t have passives)</a:t>
            </a:r>
          </a:p>
          <a:p>
            <a:r>
              <a:rPr lang="en-US" dirty="0" smtClean="0"/>
              <a:t>Can be boring for consultant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6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watch out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have too many (or too few) examples.</a:t>
            </a:r>
          </a:p>
          <a:p>
            <a:r>
              <a:rPr lang="en-US" dirty="0" smtClean="0"/>
              <a:t>People new to elicitation planning tend to vary too much or too little across the sentences.</a:t>
            </a:r>
          </a:p>
          <a:p>
            <a:pPr lvl="1"/>
            <a:r>
              <a:rPr lang="en-US" dirty="0" smtClean="0"/>
              <a:t>Varying too little restricts the utility of the data.</a:t>
            </a:r>
          </a:p>
          <a:p>
            <a:pPr lvl="1"/>
            <a:r>
              <a:rPr lang="en-US" dirty="0" smtClean="0"/>
              <a:t>Varying too much makes it hard to generalize</a:t>
            </a:r>
          </a:p>
          <a:p>
            <a:r>
              <a:rPr lang="en-US" dirty="0" smtClean="0"/>
              <a:t>Priming!</a:t>
            </a:r>
          </a:p>
          <a:p>
            <a:r>
              <a:rPr lang="en-US" dirty="0" smtClean="0"/>
              <a:t>Leading questions!</a:t>
            </a:r>
          </a:p>
          <a:p>
            <a:r>
              <a:rPr lang="en-US" dirty="0" smtClean="0"/>
              <a:t>Nonsense data (confusing your consultant)</a:t>
            </a:r>
          </a:p>
          <a:p>
            <a:r>
              <a:rPr lang="en-US" dirty="0" smtClean="0"/>
              <a:t>Rushing your consultant (not giving them time to answer)</a:t>
            </a:r>
          </a:p>
          <a:p>
            <a:r>
              <a:rPr lang="en-US" dirty="0" smtClean="0"/>
              <a:t>Boring your consultant</a:t>
            </a:r>
          </a:p>
          <a:p>
            <a:r>
              <a:rPr lang="en-US" dirty="0" smtClean="0"/>
              <a:t>Some judgments are fragile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6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consultant?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the consultant in the dark about the purpose of the session versus clueing them in and getting their insights</a:t>
            </a:r>
          </a:p>
          <a:p>
            <a:pPr lvl="1"/>
            <a:r>
              <a:rPr lang="en-US" dirty="0" smtClean="0"/>
              <a:t>Need to distinguish between the language data/judgments and the consultant’s analysis.</a:t>
            </a:r>
          </a:p>
          <a:p>
            <a:r>
              <a:rPr lang="en-US" dirty="0" smtClean="0"/>
              <a:t>Some people are better at this than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</a:t>
            </a:r>
            <a:r>
              <a:rPr lang="en-US" dirty="0"/>
              <a:t>field manuals: http://</a:t>
            </a:r>
            <a:r>
              <a:rPr lang="en-US" dirty="0" err="1"/>
              <a:t>fieldmanuals.mpi.nl</a:t>
            </a:r>
            <a:r>
              <a:rPr lang="en-US" dirty="0"/>
              <a:t>/</a:t>
            </a:r>
            <a:endParaRPr lang="en-US" dirty="0" smtClean="0"/>
          </a:p>
          <a:p>
            <a:r>
              <a:rPr lang="en-US" dirty="0"/>
              <a:t>EUROTYP questionnaires: </a:t>
            </a:r>
            <a:r>
              <a:rPr lang="en-US" dirty="0">
                <a:hlinkClick r:id="rId2"/>
              </a:rPr>
              <a:t>http://www.eva.mpg.de/lingua/tools-at-lingboard/questionnaire/</a:t>
            </a:r>
            <a:r>
              <a:rPr lang="en-US" dirty="0" smtClean="0">
                <a:hlinkClick r:id="rId2"/>
              </a:rPr>
              <a:t>eurotyp_description.php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43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</a:t>
            </a:r>
            <a:r>
              <a:rPr lang="en-US" dirty="0" err="1" smtClean="0"/>
              <a:t>fieldnotes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y hand or on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hand:</a:t>
            </a:r>
          </a:p>
          <a:p>
            <a:pPr lvl="1"/>
            <a:r>
              <a:rPr lang="en-US" dirty="0" smtClean="0"/>
              <a:t>slower to write than type [unless using IPA]</a:t>
            </a:r>
          </a:p>
          <a:p>
            <a:pPr lvl="1"/>
            <a:r>
              <a:rPr lang="en-US" dirty="0" smtClean="0"/>
              <a:t>probably means retyping notes later</a:t>
            </a:r>
          </a:p>
          <a:p>
            <a:pPr lvl="1"/>
            <a:r>
              <a:rPr lang="en-US" dirty="0" smtClean="0"/>
              <a:t>might be hard for consultants to read your writing</a:t>
            </a:r>
          </a:p>
          <a:p>
            <a:pPr lvl="1"/>
            <a:r>
              <a:rPr lang="en-US" dirty="0" err="1" smtClean="0"/>
              <a:t>interlinearizing</a:t>
            </a:r>
            <a:r>
              <a:rPr lang="en-US" dirty="0" smtClean="0"/>
              <a:t>, callouts, </a:t>
            </a:r>
            <a:r>
              <a:rPr lang="en-US" dirty="0" err="1" smtClean="0"/>
              <a:t>etc</a:t>
            </a:r>
            <a:r>
              <a:rPr lang="en-US" dirty="0" smtClean="0"/>
              <a:t>, are faster</a:t>
            </a:r>
          </a:p>
          <a:p>
            <a:pPr lvl="1"/>
            <a:r>
              <a:rPr lang="en-US" dirty="0" smtClean="0"/>
              <a:t>harder to accidentally delete something.</a:t>
            </a:r>
          </a:p>
          <a:p>
            <a:r>
              <a:rPr lang="en-US" dirty="0"/>
              <a:t>O</a:t>
            </a:r>
            <a:r>
              <a:rPr lang="en-US" dirty="0" smtClean="0"/>
              <a:t>n the computer:</a:t>
            </a:r>
          </a:p>
          <a:p>
            <a:pPr lvl="1"/>
            <a:r>
              <a:rPr lang="en-US" dirty="0" smtClean="0"/>
              <a:t>keyboard noise?</a:t>
            </a:r>
          </a:p>
          <a:p>
            <a:pPr lvl="1"/>
            <a:r>
              <a:rPr lang="en-US" dirty="0" smtClean="0"/>
              <a:t>screen as barrier?</a:t>
            </a:r>
          </a:p>
          <a:p>
            <a:pPr lvl="1"/>
            <a:r>
              <a:rPr lang="en-US" dirty="0" smtClean="0"/>
              <a:t>Easier to back up</a:t>
            </a:r>
          </a:p>
          <a:p>
            <a:endParaRPr lang="en-US" dirty="0" smtClean="0"/>
          </a:p>
          <a:p>
            <a:r>
              <a:rPr lang="en-US" dirty="0" smtClean="0"/>
              <a:t>Try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7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to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</a:t>
            </a:r>
          </a:p>
          <a:p>
            <a:r>
              <a:rPr lang="en-US" dirty="0" smtClean="0"/>
              <a:t>Consultant’s name</a:t>
            </a:r>
          </a:p>
          <a:p>
            <a:r>
              <a:rPr lang="en-US" dirty="0" smtClean="0"/>
              <a:t>Number the pages</a:t>
            </a:r>
          </a:p>
          <a:p>
            <a:r>
              <a:rPr lang="en-US" dirty="0" smtClean="0"/>
              <a:t>Language name</a:t>
            </a:r>
          </a:p>
          <a:p>
            <a:r>
              <a:rPr lang="en-US" dirty="0" smtClean="0"/>
              <a:t>Your 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Elicitation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Types of Elicitation</a:t>
            </a:r>
          </a:p>
          <a:p>
            <a:pPr marL="457200" indent="-457200">
              <a:buAutoNum type="arabicParenR"/>
            </a:pPr>
            <a:r>
              <a:rPr lang="en-US" dirty="0" smtClean="0"/>
              <a:t>Suggestions for structuring sessions</a:t>
            </a:r>
          </a:p>
          <a:p>
            <a:pPr marL="457200" indent="-457200">
              <a:buAutoNum type="arabicParenR"/>
            </a:pPr>
            <a:r>
              <a:rPr lang="en-US" dirty="0" smtClean="0"/>
              <a:t>Suggestions for structuring a field 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5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Fieldnote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the following scans of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4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questions to think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 </a:t>
            </a:r>
            <a:r>
              <a:rPr lang="en-US" sz="2400" dirty="0"/>
              <a:t>you know what language the notes are about?</a:t>
            </a:r>
          </a:p>
          <a:p>
            <a:r>
              <a:rPr lang="en-US" sz="2400" dirty="0"/>
              <a:t>Can you easily work out when these notes were written, who the consultant is, and what the notes are about?</a:t>
            </a:r>
          </a:p>
          <a:p>
            <a:r>
              <a:rPr lang="en-US" sz="2400" dirty="0"/>
              <a:t>Can you tell whose notes they are?</a:t>
            </a:r>
          </a:p>
          <a:p>
            <a:pPr lvl="0"/>
            <a:r>
              <a:rPr lang="en-US" sz="2400" dirty="0" smtClean="0"/>
              <a:t>Can you read the handwriting?</a:t>
            </a:r>
            <a:endParaRPr lang="en-US" sz="2400" dirty="0"/>
          </a:p>
          <a:p>
            <a:pPr lvl="0"/>
            <a:r>
              <a:rPr lang="en-US" sz="2400" dirty="0"/>
              <a:t>Can you tell which words line up with which glosses?</a:t>
            </a:r>
          </a:p>
          <a:p>
            <a:pPr lvl="0"/>
            <a:r>
              <a:rPr lang="en-US" sz="2400" dirty="0" smtClean="0"/>
              <a:t>Can you interpret any non-standard symbols?</a:t>
            </a:r>
            <a:endParaRPr lang="en-US" sz="2400" dirty="0"/>
          </a:p>
          <a:p>
            <a:pPr lvl="0"/>
            <a:r>
              <a:rPr lang="en-US" sz="2400" dirty="0" smtClean="0"/>
              <a:t>If </a:t>
            </a:r>
            <a:r>
              <a:rPr lang="en-US" sz="2400" dirty="0"/>
              <a:t>pages fell out of </a:t>
            </a:r>
            <a:r>
              <a:rPr lang="en-US" sz="2400" dirty="0" smtClean="0"/>
              <a:t>the notebook</a:t>
            </a:r>
            <a:r>
              <a:rPr lang="en-US" sz="2400" dirty="0"/>
              <a:t>, would you be able to put them back in the right place in the right order?</a:t>
            </a:r>
          </a:p>
          <a:p>
            <a:pPr lvl="0"/>
            <a:r>
              <a:rPr lang="en-US" sz="2400" dirty="0" smtClean="0"/>
              <a:t>Can </a:t>
            </a:r>
            <a:r>
              <a:rPr lang="en-US" sz="2400" dirty="0"/>
              <a:t>you easily tell if there is associated media (e.g. a related tape)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543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000" dirty="0"/>
              <a:t>When you cross something out, can you still read the rest of the word?</a:t>
            </a:r>
          </a:p>
          <a:p>
            <a:pPr lvl="0"/>
            <a:r>
              <a:rPr lang="en-US" sz="2000" dirty="0"/>
              <a:t>When you write over a letter/word, can you tell which is the right representation and which is the wrong one?</a:t>
            </a:r>
          </a:p>
          <a:p>
            <a:pPr lvl="0"/>
            <a:r>
              <a:rPr lang="en-US" sz="2000" dirty="0"/>
              <a:t>When you have two alternative transcriptions, can you tell which is right, or if they are both legitimate variants</a:t>
            </a:r>
            <a:r>
              <a:rPr lang="en-US" sz="2000" dirty="0" smtClean="0"/>
              <a:t>?</a:t>
            </a:r>
          </a:p>
          <a:p>
            <a:pPr lvl="0"/>
            <a:r>
              <a:rPr lang="en-US" sz="2000" dirty="0"/>
              <a:t>Can you tell what is a deduction on your part and what was a </a:t>
            </a:r>
            <a:r>
              <a:rPr lang="en-US" sz="2000" dirty="0" err="1"/>
              <a:t>metacomment</a:t>
            </a:r>
            <a:r>
              <a:rPr lang="en-US" sz="2000" dirty="0"/>
              <a:t> made by your consultant?</a:t>
            </a:r>
          </a:p>
          <a:p>
            <a:pPr lvl="0"/>
            <a:r>
              <a:rPr lang="en-US" sz="2000" dirty="0"/>
              <a:t>Can you tell what you need to check and what you know is right?</a:t>
            </a:r>
          </a:p>
          <a:p>
            <a:pPr lvl="0"/>
            <a:r>
              <a:rPr lang="en-US" sz="2000" dirty="0"/>
              <a:t>Do all the diacritics you’ve used show up if the notes are copied or scanned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Will you be able to find crucial examples again?</a:t>
            </a:r>
          </a:p>
          <a:p>
            <a:pPr marL="114300" lvl="0" indent="0">
              <a:buNone/>
            </a:pPr>
            <a:endParaRPr lang="en-US" sz="2000" dirty="0" smtClean="0"/>
          </a:p>
          <a:p>
            <a:r>
              <a:rPr lang="en-US" sz="2000" dirty="0" smtClean="0"/>
              <a:t>Will </a:t>
            </a:r>
            <a:r>
              <a:rPr lang="en-US" sz="2000" dirty="0"/>
              <a:t>you be able to read what you wrote if you come back to it in a year (e.g. will you be able to tell whether you wrote a </a:t>
            </a:r>
            <a:r>
              <a:rPr lang="en-US" sz="2000" dirty="0" err="1"/>
              <a:t>vs</a:t>
            </a:r>
            <a:r>
              <a:rPr lang="en-US" sz="2000" dirty="0"/>
              <a:t> o)?</a:t>
            </a:r>
          </a:p>
          <a:p>
            <a:pPr lvl="0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4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elicitation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Structured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Translation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Grammaticality judgments, sentence checking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Picture identification tasks (e.g. flora/fauna identification, color chip naming)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&gt; direct relationship between the task prompt and the language outcome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Semi-structured</a:t>
            </a:r>
          </a:p>
          <a:p>
            <a:pPr lvl="1"/>
            <a:r>
              <a:rPr lang="en-US" dirty="0" smtClean="0"/>
              <a:t>Vernacular definitions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anguage games (e.g. card games, map tasks)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isual prompt tasks (videos, frog stories,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&gt; task prompt guides the language outcome but speakers have more freedom in their responses.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Unstructured</a:t>
            </a:r>
            <a:endParaRPr lang="en-US" dirty="0"/>
          </a:p>
          <a:p>
            <a:pPr lvl="1"/>
            <a:r>
              <a:rPr lang="en-US" dirty="0" smtClean="0"/>
              <a:t>Narratives</a:t>
            </a:r>
          </a:p>
          <a:p>
            <a:pPr lvl="1"/>
            <a:r>
              <a:rPr lang="en-US" dirty="0" smtClean="0"/>
              <a:t>Conversation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elicitation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7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structured elicitation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</a:p>
          <a:p>
            <a:r>
              <a:rPr lang="en-US" dirty="0" smtClean="0"/>
              <a:t>lexical elicitation</a:t>
            </a:r>
          </a:p>
          <a:p>
            <a:r>
              <a:rPr lang="en-US" dirty="0" smtClean="0"/>
              <a:t>surveys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3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design a test to see whether the language is ergative?</a:t>
            </a:r>
          </a:p>
          <a:p>
            <a:r>
              <a:rPr lang="en-US" dirty="0" smtClean="0"/>
              <a:t>What sort of questions would you ask?</a:t>
            </a:r>
          </a:p>
          <a:p>
            <a:r>
              <a:rPr lang="en-US" dirty="0" smtClean="0"/>
              <a:t>(Use me as the consultant for Bardi to work out the Bardi case alignment.)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7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up good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out what you want to test. </a:t>
            </a:r>
          </a:p>
          <a:p>
            <a:r>
              <a:rPr lang="en-US" dirty="0" smtClean="0"/>
              <a:t>Don’t try to test too much at once.</a:t>
            </a:r>
          </a:p>
          <a:p>
            <a:r>
              <a:rPr lang="en-US" dirty="0" smtClean="0"/>
              <a:t>Do several sessions on the same material (e.g. one exploratory, several follow-ups)</a:t>
            </a:r>
          </a:p>
          <a:p>
            <a:r>
              <a:rPr lang="en-US" dirty="0" smtClean="0"/>
              <a:t>Don’t use weird vocab (it’s a distraction)</a:t>
            </a:r>
          </a:p>
          <a:p>
            <a:r>
              <a:rPr lang="en-US" dirty="0" smtClean="0"/>
              <a:t>Pros and cons of using the same small vocab set.</a:t>
            </a:r>
          </a:p>
          <a:p>
            <a:pPr lvl="1"/>
            <a:r>
              <a:rPr lang="en-US" dirty="0" smtClean="0"/>
              <a:t>priming</a:t>
            </a:r>
          </a:p>
          <a:p>
            <a:pPr lvl="1"/>
            <a:r>
              <a:rPr lang="en-US" dirty="0" smtClean="0"/>
              <a:t>discourse factors</a:t>
            </a:r>
          </a:p>
          <a:p>
            <a:pPr lvl="1"/>
            <a:r>
              <a:rPr lang="en-US" dirty="0" smtClean="0"/>
              <a:t>less distracting</a:t>
            </a:r>
          </a:p>
          <a:p>
            <a:pPr lvl="1"/>
            <a:r>
              <a:rPr lang="en-US" dirty="0" smtClean="0"/>
              <a:t>may increase translation errors?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7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Grammaticality judgments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of testing what are possible constructions in the language.</a:t>
            </a:r>
          </a:p>
          <a:p>
            <a:r>
              <a:rPr lang="en-US" dirty="0" smtClean="0"/>
              <a:t>Ways of checking your hypotheses for how the grammar works (e.g. can your theory distinguish real sentences from impossible ones)?</a:t>
            </a:r>
          </a:p>
          <a:p>
            <a:endParaRPr lang="en-US" dirty="0"/>
          </a:p>
          <a:p>
            <a:r>
              <a:rPr lang="en-US" dirty="0" smtClean="0"/>
              <a:t>Bound up in theoretical issues about the object of study (what people do say, or what they can say?)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7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say…</a:t>
            </a:r>
          </a:p>
          <a:p>
            <a:r>
              <a:rPr lang="en-US" dirty="0" smtClean="0"/>
              <a:t>Can I say…</a:t>
            </a:r>
          </a:p>
          <a:p>
            <a:r>
              <a:rPr lang="en-US" dirty="0" smtClean="0"/>
              <a:t>Is this a good sentence?</a:t>
            </a:r>
          </a:p>
          <a:p>
            <a:r>
              <a:rPr lang="en-US" dirty="0" smtClean="0"/>
              <a:t>Is it ok if I say…</a:t>
            </a:r>
          </a:p>
          <a:p>
            <a:r>
              <a:rPr lang="en-US" dirty="0" smtClean="0"/>
              <a:t>Does it sound right if I say…</a:t>
            </a:r>
          </a:p>
          <a:p>
            <a:r>
              <a:rPr lang="en-US" dirty="0" smtClean="0"/>
              <a:t>If someone said … what would you think?</a:t>
            </a:r>
          </a:p>
          <a:p>
            <a:r>
              <a:rPr lang="en-US" dirty="0" smtClean="0"/>
              <a:t>I made up this sentence but I don’t know if it’s something a real speaker would say…</a:t>
            </a:r>
          </a:p>
          <a:p>
            <a:r>
              <a:rPr lang="en-US" dirty="0" smtClean="0"/>
              <a:t>I think Bessie said this … but I don’t know if I wrote it down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7D7D7D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14672</TotalTime>
  <Words>1361</Words>
  <Application>Microsoft Macintosh PowerPoint</Application>
  <PresentationFormat>On-screen Show (4:3)</PresentationFormat>
  <Paragraphs>155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Language Documentation</vt:lpstr>
      <vt:lpstr>Elicitation</vt:lpstr>
      <vt:lpstr>Types of elicitation</vt:lpstr>
      <vt:lpstr>Structured elicitation</vt:lpstr>
      <vt:lpstr>Types of structured elicitation</vt:lpstr>
      <vt:lpstr>Class example:</vt:lpstr>
      <vt:lpstr>Making up good sentences</vt:lpstr>
      <vt:lpstr>Grammaticality judgments</vt:lpstr>
      <vt:lpstr>Ways of asking</vt:lpstr>
      <vt:lpstr>Other ‘experimental’ tasks</vt:lpstr>
      <vt:lpstr>Example: hybrid objects</vt:lpstr>
      <vt:lpstr>Advantages</vt:lpstr>
      <vt:lpstr>Disadvantages</vt:lpstr>
      <vt:lpstr>Things to watch out for</vt:lpstr>
      <vt:lpstr>Training the consultant?</vt:lpstr>
      <vt:lpstr>Examples:</vt:lpstr>
      <vt:lpstr>Taking fieldnotes</vt:lpstr>
      <vt:lpstr>By hand or on computer?</vt:lpstr>
      <vt:lpstr>Information to include:</vt:lpstr>
      <vt:lpstr>Fieldnote exercise</vt:lpstr>
      <vt:lpstr>Some questions to think about</vt:lpstr>
      <vt:lpstr>Questions: cont.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Documentation</dc:title>
  <dc:creator>Claire Bowern</dc:creator>
  <cp:lastModifiedBy>Claire Bowern</cp:lastModifiedBy>
  <cp:revision>30</cp:revision>
  <dcterms:created xsi:type="dcterms:W3CDTF">2013-06-04T20:19:54Z</dcterms:created>
  <dcterms:modified xsi:type="dcterms:W3CDTF">2013-08-01T11:54:41Z</dcterms:modified>
</cp:coreProperties>
</file>