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6"/>
  </p:notesMasterIdLst>
  <p:sldIdLst>
    <p:sldId id="256" r:id="rId2"/>
    <p:sldId id="260" r:id="rId3"/>
    <p:sldId id="261" r:id="rId4"/>
    <p:sldId id="267" r:id="rId5"/>
    <p:sldId id="268" r:id="rId6"/>
    <p:sldId id="269" r:id="rId7"/>
    <p:sldId id="270" r:id="rId8"/>
    <p:sldId id="271" r:id="rId9"/>
    <p:sldId id="258" r:id="rId10"/>
    <p:sldId id="259" r:id="rId11"/>
    <p:sldId id="262" r:id="rId12"/>
    <p:sldId id="272" r:id="rId13"/>
    <p:sldId id="263" r:id="rId14"/>
    <p:sldId id="264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1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C5FC0-D00E-A644-B19A-50CEDC2E4CB3}" type="datetimeFigureOut">
              <a:rPr lang="en-US" smtClean="0"/>
              <a:t>7/15/13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B9EED-561B-804F-802C-4274AC3E1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36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we have time, we can show some of these web sites.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5967A-824B-4AAD-94E1-6C7427E946C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85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7/15/13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7/15/13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7/15/13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qenaga.org/archive/browse-1.cfm?format=audio" TargetMode="External"/><Relationship Id="rId4" Type="http://schemas.openxmlformats.org/officeDocument/2006/relationships/hyperlink" Target="http://www.hrelp.org/archiv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pts.washington.edu/wll2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relp.org/archive/depositors/depositform/ELAR_Deposit_012PR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Documentation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Claire Bowern</a:t>
            </a:r>
          </a:p>
          <a:p>
            <a:r>
              <a:rPr lang="en-US" i="1" dirty="0" smtClean="0"/>
              <a:t>Yale University</a:t>
            </a:r>
          </a:p>
          <a:p>
            <a:r>
              <a:rPr lang="en-US" dirty="0" smtClean="0"/>
              <a:t>LSA Summer Institute: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97056" y="526328"/>
            <a:ext cx="2932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Week 4: Archiving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80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archives allow holdings to be restricted.</a:t>
            </a:r>
          </a:p>
          <a:p>
            <a:pPr lvl="1"/>
            <a:r>
              <a:rPr lang="en-US" dirty="0" smtClean="0"/>
              <a:t>Who gets to view?</a:t>
            </a:r>
          </a:p>
          <a:p>
            <a:pPr lvl="1"/>
            <a:r>
              <a:rPr lang="en-US" dirty="0" smtClean="0"/>
              <a:t>Who gets to say if it’s ok for someone to view?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sensitive information</a:t>
            </a:r>
          </a:p>
          <a:p>
            <a:pPr lvl="1"/>
            <a:r>
              <a:rPr lang="en-US" dirty="0" smtClean="0"/>
              <a:t>to allow the linguist time to publish</a:t>
            </a:r>
          </a:p>
          <a:p>
            <a:pPr lvl="1"/>
            <a:r>
              <a:rPr lang="en-US" dirty="0" smtClean="0"/>
              <a:t>community wishes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0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you’ll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Metadata!</a:t>
            </a:r>
          </a:p>
          <a:p>
            <a:r>
              <a:rPr lang="en-US" dirty="0" smtClean="0"/>
              <a:t>List of materials</a:t>
            </a:r>
          </a:p>
          <a:p>
            <a:r>
              <a:rPr lang="en-US" dirty="0" smtClean="0"/>
              <a:t>Materials themselves, in archival format</a:t>
            </a:r>
          </a:p>
          <a:p>
            <a:r>
              <a:rPr lang="en-US" dirty="0" smtClean="0"/>
              <a:t>Materials should be organized.</a:t>
            </a:r>
          </a:p>
          <a:p>
            <a:r>
              <a:rPr lang="en-US" dirty="0" smtClean="0"/>
              <a:t>Any restrictions should be clearly labeled.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archive?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Recordings</a:t>
            </a:r>
          </a:p>
          <a:p>
            <a:r>
              <a:rPr lang="en-US" dirty="0" smtClean="0"/>
              <a:t>Metadata</a:t>
            </a:r>
          </a:p>
          <a:p>
            <a:r>
              <a:rPr lang="en-US" dirty="0" smtClean="0"/>
              <a:t>Transcripts</a:t>
            </a:r>
          </a:p>
          <a:p>
            <a:r>
              <a:rPr lang="en-US" dirty="0" smtClean="0"/>
              <a:t>Metadata</a:t>
            </a:r>
          </a:p>
          <a:p>
            <a:r>
              <a:rPr lang="en-US" dirty="0" smtClean="0"/>
              <a:t>Stimuli? (or references to them)</a:t>
            </a:r>
          </a:p>
          <a:p>
            <a:r>
              <a:rPr lang="en-US" dirty="0" smtClean="0"/>
              <a:t>Analysis notes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Maps</a:t>
            </a:r>
          </a:p>
          <a:p>
            <a:r>
              <a:rPr lang="en-US" dirty="0" smtClean="0"/>
              <a:t>Photos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2460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Archival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data are hard to archive!</a:t>
            </a:r>
          </a:p>
          <a:p>
            <a:pPr lvl="1"/>
            <a:r>
              <a:rPr lang="en-US" dirty="0" smtClean="0"/>
              <a:t>Many formats</a:t>
            </a:r>
          </a:p>
          <a:p>
            <a:pPr lvl="1"/>
            <a:r>
              <a:rPr lang="en-US" dirty="0" smtClean="0"/>
              <a:t>Most media is not designed for long-term storage</a:t>
            </a:r>
          </a:p>
          <a:p>
            <a:pPr lvl="1"/>
            <a:endParaRPr lang="en-US" dirty="0"/>
          </a:p>
          <a:p>
            <a:r>
              <a:rPr lang="en-US" dirty="0" smtClean="0"/>
              <a:t>Buzzard-</a:t>
            </a:r>
            <a:r>
              <a:rPr lang="en-US" dirty="0" err="1" smtClean="0"/>
              <a:t>Welcher</a:t>
            </a:r>
            <a:r>
              <a:rPr lang="en-US" dirty="0"/>
              <a:t> </a:t>
            </a:r>
            <a:r>
              <a:rPr lang="en-US" dirty="0" smtClean="0"/>
              <a:t>(2007), Simons (2004): An archival format has “LOTS” of good qualities:</a:t>
            </a:r>
          </a:p>
          <a:p>
            <a:pPr lvl="1"/>
            <a:r>
              <a:rPr lang="en-US" dirty="0" smtClean="0"/>
              <a:t>Lossless</a:t>
            </a:r>
          </a:p>
          <a:p>
            <a:pPr lvl="1"/>
            <a:r>
              <a:rPr lang="en-US" dirty="0" smtClean="0"/>
              <a:t>Open Standard</a:t>
            </a:r>
          </a:p>
          <a:p>
            <a:pPr lvl="1"/>
            <a:r>
              <a:rPr lang="en-US" dirty="0" smtClean="0"/>
              <a:t>Transparent</a:t>
            </a:r>
          </a:p>
          <a:p>
            <a:pPr lvl="1"/>
            <a:r>
              <a:rPr lang="en-US" dirty="0" smtClean="0"/>
              <a:t>Supported by multiple vendors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303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http://depts.washington.edu/wll2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http://qenaga.org/archive/browse-1.cfm?format=</a:t>
            </a:r>
            <a:r>
              <a:rPr lang="en-US" dirty="0" smtClean="0">
                <a:hlinkClick r:id="rId3"/>
              </a:rPr>
              <a:t>audio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http://www.hrelp.org/archive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note especially: http://</a:t>
            </a:r>
            <a:r>
              <a:rPr lang="en-US" dirty="0" err="1"/>
              <a:t>www.hrelp.org</a:t>
            </a:r>
            <a:r>
              <a:rPr lang="en-US" dirty="0"/>
              <a:t>/archive/depositors/</a:t>
            </a:r>
            <a:r>
              <a:rPr lang="en-US" dirty="0" err="1"/>
              <a:t>index.html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43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archive?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Safety: to ensure durability of materials</a:t>
            </a:r>
            <a:endParaRPr lang="en-US" dirty="0" smtClean="0"/>
          </a:p>
          <a:p>
            <a:r>
              <a:rPr lang="en-US" dirty="0" smtClean="0"/>
              <a:t>Access: to ensure that relevant stakeholders have access to the materials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65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archive?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options these days!</a:t>
            </a:r>
          </a:p>
          <a:p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 smtClean="0"/>
              <a:t>archive (yours or someone else’s)</a:t>
            </a:r>
            <a:endParaRPr lang="en-US" dirty="0" smtClean="0"/>
          </a:p>
          <a:p>
            <a:r>
              <a:rPr lang="en-US" dirty="0" smtClean="0"/>
              <a:t>Local (community) archives</a:t>
            </a:r>
          </a:p>
          <a:p>
            <a:r>
              <a:rPr lang="en-US" dirty="0" smtClean="0"/>
              <a:t>Regional language archives</a:t>
            </a:r>
          </a:p>
          <a:p>
            <a:r>
              <a:rPr lang="en-US" dirty="0" smtClean="0"/>
              <a:t>ELAR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NB: putting materials on the web isn’t archiving.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71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Online</a:t>
            </a:r>
            <a:r>
              <a:rPr lang="en-US" dirty="0" smtClean="0"/>
              <a:t> Archives: </a:t>
            </a:r>
          </a:p>
          <a:p>
            <a:pPr lvl="1"/>
            <a:r>
              <a:rPr lang="en-US" dirty="0" smtClean="0"/>
              <a:t>AILLA (for Latin America</a:t>
            </a:r>
            <a:r>
              <a:rPr lang="en-US" dirty="0"/>
              <a:t>): http://</a:t>
            </a:r>
            <a:r>
              <a:rPr lang="en-US" dirty="0" err="1"/>
              <a:t>www.ailla.utexas.org</a:t>
            </a:r>
            <a:r>
              <a:rPr lang="en-US" dirty="0"/>
              <a:t>/site/</a:t>
            </a:r>
            <a:r>
              <a:rPr lang="en-US" dirty="0" err="1"/>
              <a:t>welcome.html</a:t>
            </a:r>
            <a:endParaRPr lang="en-US" dirty="0" smtClean="0"/>
          </a:p>
          <a:p>
            <a:pPr lvl="1"/>
            <a:r>
              <a:rPr lang="en-US" dirty="0" smtClean="0"/>
              <a:t>AIATSIS (for </a:t>
            </a:r>
            <a:r>
              <a:rPr lang="en-US" dirty="0"/>
              <a:t>Australia): </a:t>
            </a:r>
            <a:r>
              <a:rPr lang="en-US" dirty="0" err="1"/>
              <a:t>mura.aiatsis.gov.au</a:t>
            </a:r>
            <a:endParaRPr lang="en-US" dirty="0" smtClean="0"/>
          </a:p>
          <a:p>
            <a:pPr lvl="1"/>
            <a:r>
              <a:rPr lang="en-US" dirty="0" smtClean="0"/>
              <a:t>British Library (explorer and missionary documents: Commonwealth countries)</a:t>
            </a:r>
          </a:p>
          <a:p>
            <a:r>
              <a:rPr lang="en-US" b="1" dirty="0" smtClean="0"/>
              <a:t>National</a:t>
            </a:r>
            <a:r>
              <a:rPr lang="en-US" dirty="0" smtClean="0"/>
              <a:t> (US) Archives:</a:t>
            </a:r>
          </a:p>
          <a:p>
            <a:pPr lvl="1"/>
            <a:r>
              <a:rPr lang="en-US" dirty="0" smtClean="0"/>
              <a:t>Smithsonian Institution: http://</a:t>
            </a:r>
            <a:r>
              <a:rPr lang="en-US" dirty="0" err="1" smtClean="0"/>
              <a:t>si.edu</a:t>
            </a:r>
            <a:endParaRPr lang="en-US" dirty="0" smtClean="0"/>
          </a:p>
          <a:p>
            <a:pPr lvl="1"/>
            <a:r>
              <a:rPr lang="en-US" dirty="0" smtClean="0"/>
              <a:t>Library of </a:t>
            </a:r>
            <a:r>
              <a:rPr lang="en-US" dirty="0"/>
              <a:t>Congress: http://</a:t>
            </a:r>
            <a:r>
              <a:rPr lang="en-US" dirty="0" err="1"/>
              <a:t>www.loc.gov</a:t>
            </a:r>
            <a:r>
              <a:rPr lang="en-US" dirty="0"/>
              <a:t>/</a:t>
            </a:r>
            <a:r>
              <a:rPr lang="en-US" dirty="0" err="1"/>
              <a:t>index.html</a:t>
            </a:r>
            <a:endParaRPr lang="en-US" dirty="0" smtClean="0"/>
          </a:p>
          <a:p>
            <a:pPr lvl="1"/>
            <a:r>
              <a:rPr lang="en-US" dirty="0" smtClean="0"/>
              <a:t>American Philosophical </a:t>
            </a:r>
            <a:r>
              <a:rPr lang="en-US" dirty="0"/>
              <a:t>Society: http://</a:t>
            </a:r>
            <a:r>
              <a:rPr lang="en-US" dirty="0" err="1"/>
              <a:t>www.amphilsoc.org</a:t>
            </a:r>
            <a:r>
              <a:rPr lang="en-US" dirty="0"/>
              <a:t>/</a:t>
            </a:r>
            <a:endParaRPr lang="en-US" dirty="0" smtClean="0"/>
          </a:p>
          <a:p>
            <a:r>
              <a:rPr lang="en-US" b="1" dirty="0" smtClean="0"/>
              <a:t>University</a:t>
            </a:r>
            <a:r>
              <a:rPr lang="en-US" dirty="0" smtClean="0"/>
              <a:t> Archives:</a:t>
            </a:r>
          </a:p>
          <a:p>
            <a:pPr lvl="1"/>
            <a:r>
              <a:rPr lang="en-US" dirty="0" smtClean="0"/>
              <a:t>U Penn, Harvard, Cornell, Yale, Chicago (and others) all have large manuscript holdings</a:t>
            </a:r>
          </a:p>
          <a:p>
            <a:pPr lvl="1"/>
            <a:r>
              <a:rPr lang="en-US" dirty="0" smtClean="0"/>
              <a:t>UC Berkeley: Bancroft Library; Survey of Californian Indian languages</a:t>
            </a:r>
          </a:p>
          <a:p>
            <a:r>
              <a:rPr lang="en-US" b="1" dirty="0" smtClean="0"/>
              <a:t>Tribal</a:t>
            </a:r>
            <a:r>
              <a:rPr lang="en-US" dirty="0" smtClean="0"/>
              <a:t> Archives</a:t>
            </a:r>
          </a:p>
          <a:p>
            <a:r>
              <a:rPr lang="en-US" dirty="0" smtClean="0"/>
              <a:t>Local </a:t>
            </a:r>
            <a:r>
              <a:rPr lang="en-US" b="1" dirty="0" smtClean="0"/>
              <a:t>Historical Societies</a:t>
            </a:r>
          </a:p>
          <a:p>
            <a:r>
              <a:rPr lang="en-US" dirty="0" smtClean="0"/>
              <a:t>Local </a:t>
            </a:r>
            <a:r>
              <a:rPr lang="en-US" b="1" dirty="0" smtClean="0"/>
              <a:t>Churches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56355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smtClean="0"/>
              <a:t>Some archives require a visit in person, others can help you through email/phone.</a:t>
            </a:r>
          </a:p>
          <a:p>
            <a:r>
              <a:rPr lang="en-US" dirty="0" smtClean="0"/>
              <a:t>Always ask! The archivists are there to help.</a:t>
            </a:r>
          </a:p>
          <a:p>
            <a:r>
              <a:rPr lang="en-US" dirty="0" smtClean="0"/>
              <a:t>Try to be specific with questions.</a:t>
            </a:r>
          </a:p>
          <a:p>
            <a:r>
              <a:rPr lang="en-US" dirty="0" smtClean="0"/>
              <a:t>Many archives need appointments in advance.</a:t>
            </a:r>
          </a:p>
          <a:p>
            <a:r>
              <a:rPr lang="en-US" dirty="0" smtClean="0"/>
              <a:t>Some have material repatriation programs.</a:t>
            </a:r>
            <a:endParaRPr lang="en-US" dirty="0"/>
          </a:p>
        </p:txBody>
      </p:sp>
      <p:pic>
        <p:nvPicPr>
          <p:cNvPr id="3074" name="Picture 2" descr="C:\Users\sfielding\AppData\Local\Microsoft\Windows\Temporary Internet Files\Content.IE5\LBCD5USP\MP900439540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040" y="3972748"/>
            <a:ext cx="3974158" cy="263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132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the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Individuals might have language materials:</a:t>
            </a:r>
          </a:p>
          <a:p>
            <a:pPr lvl="1"/>
            <a:r>
              <a:rPr lang="en-US" dirty="0" smtClean="0"/>
              <a:t>diaries</a:t>
            </a:r>
          </a:p>
          <a:p>
            <a:pPr lvl="1"/>
            <a:r>
              <a:rPr lang="en-US" dirty="0" smtClean="0"/>
              <a:t>stories</a:t>
            </a:r>
          </a:p>
          <a:p>
            <a:pPr lvl="1"/>
            <a:r>
              <a:rPr lang="en-US" dirty="0" smtClean="0"/>
              <a:t>tapes</a:t>
            </a:r>
          </a:p>
          <a:p>
            <a:pPr lvl="1"/>
            <a:r>
              <a:rPr lang="en-US" dirty="0" smtClean="0"/>
              <a:t>wordlists</a:t>
            </a:r>
          </a:p>
          <a:p>
            <a:pPr lvl="1"/>
            <a:r>
              <a:rPr lang="en-US" dirty="0" smtClean="0"/>
              <a:t>copies of notes from researchers</a:t>
            </a:r>
            <a:endParaRPr lang="en-US" dirty="0"/>
          </a:p>
        </p:txBody>
      </p:sp>
      <p:pic>
        <p:nvPicPr>
          <p:cNvPr id="4" name="Picture 3" descr="ilmacd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834" y="4114125"/>
            <a:ext cx="2032000" cy="2032000"/>
          </a:xfrm>
          <a:prstGeom prst="rect">
            <a:avLst/>
          </a:prstGeom>
        </p:spPr>
      </p:pic>
      <p:pic>
        <p:nvPicPr>
          <p:cNvPr id="5" name="Picture 4" descr="bardiilma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190" y="2245408"/>
            <a:ext cx="34036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068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970280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sz="4200" dirty="0" smtClean="0"/>
              <a:t>Have linguists or anthropologists worked on the language?</a:t>
            </a:r>
            <a:endParaRPr lang="en-US" sz="4200" dirty="0"/>
          </a:p>
        </p:txBody>
      </p:sp>
      <p:pic>
        <p:nvPicPr>
          <p:cNvPr id="4" name="Picture 3" descr="merriam.jpe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35" y="4438207"/>
            <a:ext cx="1591176" cy="2190991"/>
          </a:xfrm>
          <a:prstGeom prst="rect">
            <a:avLst/>
          </a:prstGeom>
        </p:spPr>
      </p:pic>
      <p:pic>
        <p:nvPicPr>
          <p:cNvPr id="5" name="Picture 4" descr="harrington.jpe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370" y="4334960"/>
            <a:ext cx="1856538" cy="2268086"/>
          </a:xfrm>
          <a:prstGeom prst="rect">
            <a:avLst/>
          </a:prstGeom>
        </p:spPr>
      </p:pic>
      <p:pic>
        <p:nvPicPr>
          <p:cNvPr id="6" name="Picture 5" descr="sapir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441" y="4334960"/>
            <a:ext cx="1602325" cy="2294238"/>
          </a:xfrm>
          <a:prstGeom prst="rect">
            <a:avLst/>
          </a:prstGeom>
        </p:spPr>
      </p:pic>
      <p:pic>
        <p:nvPicPr>
          <p:cNvPr id="9" name="Picture 8" descr="speck alon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78612" y="4361112"/>
            <a:ext cx="1692973" cy="2270814"/>
          </a:xfrm>
          <a:prstGeom prst="rect">
            <a:avLst/>
          </a:prstGeom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276225" y="2172538"/>
            <a:ext cx="8595360" cy="22880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171450" marR="0" lvl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Try to find out if community outsiders have worked on the language</a:t>
            </a:r>
          </a:p>
          <a:p>
            <a:pPr marL="344488" marR="0" lvl="1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E.g. (US) J P Harrington, Edward Sapir, C Hart Merriam,  F.G. Speck, etc.</a:t>
            </a:r>
          </a:p>
          <a:p>
            <a:pPr marL="171450" marR="0" lvl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Ask around if people remember linguists working on the language.</a:t>
            </a:r>
          </a:p>
          <a:p>
            <a:pPr marL="171450" marR="0" lvl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Contact your local university.</a:t>
            </a:r>
          </a:p>
          <a:p>
            <a:pPr marL="171450" marR="0" lvl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Post a question on the ILAT list. </a:t>
            </a:r>
            <a:r>
              <a:rPr kumimoji="0" lang="en-US" sz="2200" b="0" i="0" u="none" strike="noStrike" kern="1200" cap="none" spc="3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http://linguistlist.org/lists/get-list-detail.cfm?List</a:t>
            </a:r>
            <a:r>
              <a:rPr kumimoji="0" lang="en-US" sz="2200" b="0" i="0" u="none" strike="noStrike" kern="1200" cap="none" spc="3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rPr>
              <a:t>=2135</a:t>
            </a:r>
          </a:p>
          <a:p>
            <a:pPr marL="171450" marR="0" lvl="0" indent="-173736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en-US" sz="2200" b="0" i="0" u="none" strike="noStrike" kern="1200" cap="none" spc="3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638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274320" y="1298448"/>
            <a:ext cx="8595360" cy="49377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google.com</a:t>
            </a:r>
            <a:endParaRPr lang="en-US" dirty="0" smtClean="0"/>
          </a:p>
          <a:p>
            <a:r>
              <a:rPr lang="en-US" dirty="0" smtClean="0"/>
              <a:t>Google Scholar: </a:t>
            </a:r>
            <a:r>
              <a:rPr lang="en-US" dirty="0" err="1" smtClean="0"/>
              <a:t>scholar.google.com</a:t>
            </a:r>
            <a:endParaRPr lang="en-US" dirty="0" smtClean="0"/>
          </a:p>
          <a:p>
            <a:r>
              <a:rPr lang="en-US" dirty="0" smtClean="0"/>
              <a:t>Web archives (see above)</a:t>
            </a:r>
          </a:p>
          <a:p>
            <a:endParaRPr lang="en-US" dirty="0"/>
          </a:p>
          <a:p>
            <a:r>
              <a:rPr lang="en-US" dirty="0" smtClean="0"/>
              <a:t>What to search for?</a:t>
            </a:r>
          </a:p>
          <a:p>
            <a:pPr lvl="1"/>
            <a:r>
              <a:rPr lang="en-US" dirty="0" smtClean="0"/>
              <a:t>Language </a:t>
            </a:r>
            <a:r>
              <a:rPr lang="en-US" b="1" dirty="0" smtClean="0"/>
              <a:t>name</a:t>
            </a:r>
          </a:p>
          <a:p>
            <a:pPr lvl="2"/>
            <a:r>
              <a:rPr lang="en-US" dirty="0" smtClean="0"/>
              <a:t>e.g. Onondaga language, Cherokee language (or </a:t>
            </a:r>
            <a:r>
              <a:rPr lang="en-US" dirty="0" err="1" smtClean="0"/>
              <a:t>Tsalagi</a:t>
            </a:r>
            <a:r>
              <a:rPr lang="en-US" dirty="0" smtClean="0"/>
              <a:t> language)</a:t>
            </a:r>
          </a:p>
          <a:p>
            <a:pPr lvl="1"/>
            <a:r>
              <a:rPr lang="en-US" b="1" dirty="0" smtClean="0"/>
              <a:t>Words</a:t>
            </a:r>
            <a:r>
              <a:rPr lang="en-US" dirty="0" smtClean="0"/>
              <a:t> in the language</a:t>
            </a:r>
          </a:p>
          <a:p>
            <a:pPr lvl="2"/>
            <a:r>
              <a:rPr lang="en-US" dirty="0" smtClean="0"/>
              <a:t>e.g. </a:t>
            </a:r>
            <a:r>
              <a:rPr lang="en-US" i="1" dirty="0" err="1" smtClean="0"/>
              <a:t>miinimbi</a:t>
            </a:r>
            <a:r>
              <a:rPr lang="en-US" i="1" dirty="0" smtClean="0"/>
              <a:t> </a:t>
            </a:r>
            <a:r>
              <a:rPr lang="en-US" dirty="0" smtClean="0"/>
              <a:t>(Bardi for ‘whale’)</a:t>
            </a:r>
          </a:p>
          <a:p>
            <a:pPr lvl="1"/>
            <a:r>
              <a:rPr lang="en-US" dirty="0" smtClean="0"/>
              <a:t>Names of people who’ve worked on the language</a:t>
            </a:r>
          </a:p>
          <a:p>
            <a:pPr lvl="2"/>
            <a:r>
              <a:rPr lang="en-US" dirty="0" smtClean="0"/>
              <a:t>e.g. </a:t>
            </a:r>
            <a:r>
              <a:rPr lang="en-US" i="1" dirty="0" smtClean="0"/>
              <a:t>Oneida Karin Michelson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405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6521"/>
            <a:ext cx="7620000" cy="510427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Archiving is a contract between the linguist and the institution.</a:t>
            </a:r>
          </a:p>
          <a:p>
            <a:r>
              <a:rPr lang="en-US" dirty="0" smtClean="0"/>
              <a:t>Who has the right to archive the materials (not straightforward to archive another’s materials)?</a:t>
            </a:r>
          </a:p>
          <a:p>
            <a:r>
              <a:rPr lang="en-US" dirty="0" smtClean="0"/>
              <a:t>Who can specify the access protocols?</a:t>
            </a:r>
          </a:p>
          <a:p>
            <a:r>
              <a:rPr lang="en-US" dirty="0" smtClean="0"/>
              <a:t>What happens if there’s disagreement about the decisions?</a:t>
            </a:r>
          </a:p>
          <a:p>
            <a:endParaRPr lang="en-US" dirty="0"/>
          </a:p>
          <a:p>
            <a:r>
              <a:rPr lang="en-US" dirty="0" smtClean="0"/>
              <a:t>Responsibilities of archive [conservation, </a:t>
            </a:r>
            <a:r>
              <a:rPr lang="en-US" dirty="0" err="1" smtClean="0"/>
              <a:t>etc</a:t>
            </a:r>
            <a:r>
              <a:rPr lang="en-US" dirty="0" smtClean="0"/>
              <a:t>] </a:t>
            </a:r>
            <a:endParaRPr lang="en-US" dirty="0" smtClean="0"/>
          </a:p>
          <a:p>
            <a:r>
              <a:rPr lang="en-US" dirty="0" smtClean="0"/>
              <a:t>Responsibilities of linguist</a:t>
            </a:r>
          </a:p>
          <a:p>
            <a:endParaRPr lang="en-US" dirty="0"/>
          </a:p>
          <a:p>
            <a:r>
              <a:rPr lang="en-US" dirty="0"/>
              <a:t>(see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www.hrelp.org</a:t>
            </a:r>
            <a:r>
              <a:rPr lang="en-US" dirty="0">
                <a:hlinkClick r:id="rId2"/>
              </a:rPr>
              <a:t>/archive/depositors/</a:t>
            </a:r>
            <a:r>
              <a:rPr lang="en-US" dirty="0" err="1">
                <a:hlinkClick r:id="rId2"/>
              </a:rPr>
              <a:t>depositform</a:t>
            </a:r>
            <a:r>
              <a:rPr lang="en-US" dirty="0">
                <a:hlinkClick r:id="rId2"/>
              </a:rPr>
              <a:t>/</a:t>
            </a:r>
            <a:r>
              <a:rPr lang="en-US" dirty="0" smtClean="0">
                <a:hlinkClick r:id="rId2"/>
              </a:rPr>
              <a:t>ELAR_Deposit_012PR.pdf</a:t>
            </a:r>
            <a:r>
              <a:rPr lang="en-US" dirty="0" smtClean="0"/>
              <a:t>)</a:t>
            </a:r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 smtClean="0"/>
              <a:t>*I’m not a lawyer…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0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ysClr val="window" lastClr="FFFFFF"/>
      </a:lt1>
      <a:dk2>
        <a:srgbClr val="7D7D7D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2377</TotalTime>
  <Words>678</Words>
  <Application>Microsoft Macintosh PowerPoint</Application>
  <PresentationFormat>On-screen Show (4:3)</PresentationFormat>
  <Paragraphs>116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Language Documentation</vt:lpstr>
      <vt:lpstr>Why archive?</vt:lpstr>
      <vt:lpstr>Where to archive?</vt:lpstr>
      <vt:lpstr>Archives</vt:lpstr>
      <vt:lpstr>Archives</vt:lpstr>
      <vt:lpstr>Within the community</vt:lpstr>
      <vt:lpstr>Have linguists or anthropologists worked on the language?</vt:lpstr>
      <vt:lpstr>On the web</vt:lpstr>
      <vt:lpstr>Legal issues</vt:lpstr>
      <vt:lpstr>Data restrictions</vt:lpstr>
      <vt:lpstr>What you’ll need</vt:lpstr>
      <vt:lpstr>What to archive?</vt:lpstr>
      <vt:lpstr>Archival formats</vt:lpstr>
      <vt:lpstr>Examples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Documentation</dc:title>
  <dc:creator>Claire Bowern</dc:creator>
  <cp:lastModifiedBy>Claire Bowern</cp:lastModifiedBy>
  <cp:revision>14</cp:revision>
  <dcterms:created xsi:type="dcterms:W3CDTF">2013-06-04T20:19:54Z</dcterms:created>
  <dcterms:modified xsi:type="dcterms:W3CDTF">2013-07-15T15:17:41Z</dcterms:modified>
</cp:coreProperties>
</file>