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49"/>
  </p:notesMasterIdLst>
  <p:sldIdLst>
    <p:sldId id="256" r:id="rId2"/>
    <p:sldId id="261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80" r:id="rId17"/>
    <p:sldId id="283" r:id="rId18"/>
    <p:sldId id="284" r:id="rId19"/>
    <p:sldId id="285" r:id="rId20"/>
    <p:sldId id="287" r:id="rId21"/>
    <p:sldId id="288" r:id="rId22"/>
    <p:sldId id="289" r:id="rId23"/>
    <p:sldId id="290" r:id="rId24"/>
    <p:sldId id="292" r:id="rId25"/>
    <p:sldId id="293" r:id="rId26"/>
    <p:sldId id="294" r:id="rId27"/>
    <p:sldId id="295" r:id="rId28"/>
    <p:sldId id="296" r:id="rId29"/>
    <p:sldId id="298" r:id="rId30"/>
    <p:sldId id="301" r:id="rId31"/>
    <p:sldId id="304" r:id="rId32"/>
    <p:sldId id="306" r:id="rId33"/>
    <p:sldId id="307" r:id="rId34"/>
    <p:sldId id="308" r:id="rId35"/>
    <p:sldId id="309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1" r:id="rId44"/>
    <p:sldId id="322" r:id="rId45"/>
    <p:sldId id="323" r:id="rId46"/>
    <p:sldId id="324" r:id="rId47"/>
    <p:sldId id="325" r:id="rId4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4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A0E27-7571-5E4D-A42B-09E3B1395052}" type="datetimeFigureOut">
              <a:rPr lang="en-US" smtClean="0"/>
              <a:t>7/16/13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0D9A5-9C2C-7E42-A597-087B23C5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this is very broad, and covers a lot of different potential books, sites, etc: </a:t>
            </a:r>
            <a:r>
              <a:rPr lang="en-US" dirty="0" err="1" smtClean="0"/>
              <a:t>Ekegusii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prsentation</a:t>
            </a:r>
            <a:r>
              <a:rPr lang="en-US" baseline="0" dirty="0" smtClean="0"/>
              <a:t> yesterday gave a good illustration of this (‘dictionary’, but also a repository of other information collected in the process of language documentation.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0D98-1DF7-E041-818D-CAE011578B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77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Kennedy’s point yesterday: did a dictionary/encyclopedia as a way to store information that the dictionary contributors were sharing, not only about the language, but</a:t>
            </a:r>
            <a:r>
              <a:rPr lang="en-US" baseline="0" dirty="0" smtClean="0"/>
              <a:t> about their lives and culture.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0D98-1DF7-E041-818D-CAE011578B3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linguistic reasons</a:t>
            </a:r>
            <a:r>
              <a:rPr lang="en-US" baseline="0" dirty="0" smtClean="0"/>
              <a:t> as part of language documentation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0D98-1DF7-E041-818D-CAE011578B3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65887">
              <a:defRPr/>
            </a:pPr>
            <a:r>
              <a:rPr lang="en-US" dirty="0" smtClean="0"/>
              <a:t>First two are web-designed; second two are print dictionaries</a:t>
            </a:r>
            <a:r>
              <a:rPr lang="en-US" baseline="0" dirty="0" smtClean="0"/>
              <a:t> put online.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0D98-1DF7-E041-818D-CAE011578B3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Nb</a:t>
            </a:r>
            <a:r>
              <a:rPr lang="en-US" dirty="0" smtClean="0"/>
              <a:t> with the Yiddish,</a:t>
            </a:r>
            <a:r>
              <a:rPr lang="en-US" baseline="0" dirty="0" smtClean="0"/>
              <a:t> it searches text strings without reference to language. That’s a problem for searches like ‘dog’.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DE60C-46FD-524E-B025-47BA5F71823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could demo Method #2 during this day.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A59EC-7A70-B041-AE29-0C6B49885D3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A59EC-7A70-B041-AE29-0C6B49885D3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7/16/13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7/16/13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7/16/13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7/16/13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7/16/13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7/16/13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7/16/13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nkn.uaf.edu/ANL/course/view.php?id=7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feprint.com/dictionary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inguistics.berkeley.edu/~yurok/web/lexicon.html" TargetMode="External"/><Relationship Id="rId4" Type="http://schemas.openxmlformats.org/officeDocument/2006/relationships/hyperlink" Target="http://www.pledari.ch/mypledari/" TargetMode="External"/><Relationship Id="rId5" Type="http://schemas.openxmlformats.org/officeDocument/2006/relationships/hyperlink" Target="http://203.122.249.186/Lexicons/Burarra/lexicon/mainintro.htm" TargetMode="External"/><Relationship Id="rId6" Type="http://schemas.openxmlformats.org/officeDocument/2006/relationships/hyperlink" Target="http://www.trussel.com/kir/dic/dic_a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ydney.edu.au/arts/linguistics/research/wagiman/dict/dict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hamacoco.swarthmore.edu/?fields=all&amp;q=dog" TargetMode="External"/><Relationship Id="rId3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ikmaqonline.org/" TargetMode="External"/><Relationship Id="rId3" Type="http://schemas.openxmlformats.org/officeDocument/2006/relationships/hyperlink" Target="http://www.cs.uky.edu/~raphael/yiddish/dictionary.cgi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il.org/computing/ddp/DDP_downloads.htm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GoFlexNTFS01:BLUE_may12:TEACHING:430-730_Lexicography_F11:430730_F11:LexicogMethods1_HO.doc!OLE_LINK2" TargetMode="External"/><Relationship Id="rId5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GoFlexNTFS01:BLUE_may12:TEACHING:430-730_Lexicography_F11:430730_F11:LexicogMethods1_HO.doc!OLE_LINK3" TargetMode="External"/><Relationship Id="rId4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eed.ullet.net/tochB.html" TargetMode="External"/><Relationship Id="rId3" Type="http://schemas.openxmlformats.org/officeDocument/2006/relationships/hyperlink" Target="http://www.maoridictionary.co.nz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russel2.com/MOD/ConcordE.htm" TargetMode="External"/><Relationship Id="rId3" Type="http://schemas.openxmlformats.org/officeDocument/2006/relationships/hyperlink" Target="http://ankn.uaf.edu/ANL/file.php/7/DegXinag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feprint.com/dictionary.htm" TargetMode="Externa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Language Documentation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Claire Bowern</a:t>
            </a:r>
          </a:p>
          <a:p>
            <a:r>
              <a:rPr lang="en-US" i="1" dirty="0" smtClean="0"/>
              <a:t>Yale University</a:t>
            </a:r>
          </a:p>
          <a:p>
            <a:r>
              <a:rPr lang="en-US" dirty="0" smtClean="0"/>
              <a:t>LSA Summer Institute: 2013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7056" y="526328"/>
            <a:ext cx="293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Week </a:t>
            </a:r>
            <a:r>
              <a:rPr lang="en-US" dirty="0" smtClean="0"/>
              <a:t>4: Lexicon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80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make a dictionary?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way to </a:t>
            </a:r>
            <a:r>
              <a:rPr lang="en-US" dirty="0" smtClean="0">
                <a:solidFill>
                  <a:srgbClr val="0000FF"/>
                </a:solidFill>
              </a:rPr>
              <a:t>organize</a:t>
            </a:r>
            <a:r>
              <a:rPr lang="en-US" dirty="0" smtClean="0"/>
              <a:t> language material in general (for languages with lots of morphology in particular; e.g. examples for morpheme senses, allomorphy,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  <p:pic>
        <p:nvPicPr>
          <p:cNvPr id="4" name="Picture 3" descr="Klamath sample more comple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77" y="2805691"/>
            <a:ext cx="5138846" cy="4052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8576" y="6107668"/>
            <a:ext cx="126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Klamath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7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make a dictionary?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b="1" dirty="0">
                <a:solidFill>
                  <a:srgbClr val="D2533C"/>
                </a:solidFill>
              </a:rPr>
              <a:t>Very</a:t>
            </a:r>
            <a:r>
              <a:rPr lang="en-US" dirty="0"/>
              <a:t>* useful to have a list of words in your corpus </a:t>
            </a:r>
          </a:p>
          <a:p>
            <a:pPr lvl="1"/>
            <a:r>
              <a:rPr lang="en-US" dirty="0"/>
              <a:t>useful for studying phonology (e.g. phonotactics), morphology,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/>
              <a:t>can use as the basis for </a:t>
            </a:r>
            <a:r>
              <a:rPr lang="en-US" dirty="0" err="1"/>
              <a:t>interlinearizing</a:t>
            </a:r>
            <a:r>
              <a:rPr lang="en-US" dirty="0"/>
              <a:t> sentence </a:t>
            </a:r>
            <a:r>
              <a:rPr lang="en-US" dirty="0" smtClean="0"/>
              <a:t>data</a:t>
            </a:r>
          </a:p>
          <a:p>
            <a:pPr lvl="2"/>
            <a:r>
              <a:rPr lang="en-US" dirty="0" smtClean="0"/>
              <a:t>E.g. </a:t>
            </a:r>
            <a:r>
              <a:rPr lang="en-US" dirty="0" smtClean="0">
                <a:solidFill>
                  <a:srgbClr val="00B0F0"/>
                </a:solidFill>
              </a:rPr>
              <a:t>Toolbox </a:t>
            </a:r>
            <a:r>
              <a:rPr lang="en-US" dirty="0" smtClean="0"/>
              <a:t>takes words from a dictionary and breaks down sentence data into word pieces</a:t>
            </a:r>
          </a:p>
          <a:p>
            <a:pPr lvl="2"/>
            <a:endParaRPr lang="en-US" dirty="0" smtClean="0"/>
          </a:p>
          <a:p>
            <a:pPr marL="548640" lvl="2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2-06-14 at 3.36.33 P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76" y="3321110"/>
            <a:ext cx="5944558" cy="353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32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make a dictionary?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 useful </a:t>
            </a:r>
            <a:r>
              <a:rPr lang="en-US" dirty="0"/>
              <a:t>community </a:t>
            </a:r>
            <a:r>
              <a:rPr lang="en-US" dirty="0" smtClean="0"/>
              <a:t>end-product: that’s what everyone wants.</a:t>
            </a:r>
          </a:p>
          <a:p>
            <a:r>
              <a:rPr lang="en-US" dirty="0" smtClean="0"/>
              <a:t>It’s a way </a:t>
            </a:r>
            <a:r>
              <a:rPr lang="en-US" dirty="0"/>
              <a:t>to organize cultural and other non-linguistic </a:t>
            </a:r>
            <a:r>
              <a:rPr lang="en-US" dirty="0" smtClean="0"/>
              <a:t>material</a:t>
            </a:r>
          </a:p>
          <a:p>
            <a:pPr lvl="1"/>
            <a:r>
              <a:rPr lang="en-US" dirty="0" smtClean="0"/>
              <a:t>E.g. information about items under their names.</a:t>
            </a:r>
          </a:p>
          <a:p>
            <a:r>
              <a:rPr lang="en-US" dirty="0" smtClean="0"/>
              <a:t>It can point out the gaps in understanding of the language and culture</a:t>
            </a:r>
          </a:p>
          <a:p>
            <a:pPr lvl="1"/>
            <a:r>
              <a:rPr lang="en-US" dirty="0" smtClean="0"/>
              <a:t>E.g. plant and animal names </a:t>
            </a:r>
          </a:p>
          <a:p>
            <a:pPr lvl="1"/>
            <a:r>
              <a:rPr lang="en-US" dirty="0" smtClean="0"/>
              <a:t>E.g. grammar (so can this verb really take an object?)</a:t>
            </a:r>
          </a:p>
          <a:p>
            <a:pPr lvl="1"/>
            <a:r>
              <a:rPr lang="en-US" dirty="0" smtClean="0"/>
              <a:t>E.g. semantics (prototypical meaning/extended meaning)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89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dictionaries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dictionaries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Dictionaries come in many shapes and sizes</a:t>
            </a:r>
          </a:p>
          <a:p>
            <a:endParaRPr lang="en-US" dirty="0"/>
          </a:p>
          <a:p>
            <a:pPr lvl="1"/>
            <a:r>
              <a:rPr lang="en-US" dirty="0" smtClean="0"/>
              <a:t>wordlists </a:t>
            </a:r>
          </a:p>
          <a:p>
            <a:pPr lvl="1"/>
            <a:r>
              <a:rPr lang="en-US" dirty="0" smtClean="0"/>
              <a:t>topical dictionaries or wordlists (e.g. </a:t>
            </a:r>
            <a:r>
              <a:rPr lang="en-US" dirty="0" err="1" smtClean="0"/>
              <a:t>ethnobotany</a:t>
            </a:r>
            <a:r>
              <a:rPr lang="en-US" dirty="0" smtClean="0"/>
              <a:t>, body parts, spelling books)</a:t>
            </a:r>
          </a:p>
          <a:p>
            <a:pPr lvl="1"/>
            <a:r>
              <a:rPr lang="en-US" dirty="0" smtClean="0"/>
              <a:t>reference works</a:t>
            </a:r>
          </a:p>
          <a:p>
            <a:pPr lvl="1"/>
            <a:r>
              <a:rPr lang="en-US" dirty="0" smtClean="0"/>
              <a:t>Picture dictionaries</a:t>
            </a:r>
          </a:p>
          <a:p>
            <a:endParaRPr lang="en-US" dirty="0" smtClean="0"/>
          </a:p>
          <a:p>
            <a:r>
              <a:rPr lang="en-US" dirty="0" smtClean="0"/>
              <a:t>Dictionaries come in many arrangements</a:t>
            </a:r>
          </a:p>
          <a:p>
            <a:pPr lvl="1"/>
            <a:r>
              <a:rPr lang="en-US" dirty="0" smtClean="0"/>
              <a:t>Orthographically arranged (e.g. Alphabetic/syllabic/radical)</a:t>
            </a:r>
          </a:p>
          <a:p>
            <a:pPr lvl="1"/>
            <a:r>
              <a:rPr lang="en-US" dirty="0" smtClean="0"/>
              <a:t>Arranged by root/stem (</a:t>
            </a:r>
            <a:r>
              <a:rPr lang="en-US" dirty="0" err="1" smtClean="0"/>
              <a:t>esp</a:t>
            </a:r>
            <a:r>
              <a:rPr lang="en-US" dirty="0" smtClean="0"/>
              <a:t> for polysynthetic languages)</a:t>
            </a:r>
          </a:p>
          <a:p>
            <a:pPr lvl="1"/>
            <a:r>
              <a:rPr lang="en-US" dirty="0" smtClean="0"/>
              <a:t>Semantically arranged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Documents and Settings\Claire Bowern\My Documents\My Dropbox\CoLang Lexicography\picturedi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5225" y="433387"/>
            <a:ext cx="1628775" cy="218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890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dictionaries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95255" cy="3241964"/>
          </a:xfrm>
        </p:spPr>
        <p:txBody>
          <a:bodyPr>
            <a:normAutofit/>
          </a:bodyPr>
          <a:lstStyle/>
          <a:p>
            <a:r>
              <a:rPr lang="en-US" dirty="0" smtClean="0"/>
              <a:t>Text dictionaries</a:t>
            </a:r>
          </a:p>
          <a:p>
            <a:r>
              <a:rPr lang="en-US" dirty="0" smtClean="0"/>
              <a:t>Talking dictionaries</a:t>
            </a:r>
          </a:p>
          <a:p>
            <a:r>
              <a:rPr lang="en-US" dirty="0" smtClean="0"/>
              <a:t>Picture dictionaries</a:t>
            </a:r>
          </a:p>
          <a:p>
            <a:r>
              <a:rPr lang="en-US" dirty="0" smtClean="0">
                <a:hlinkClick r:id="rId2"/>
              </a:rPr>
              <a:t>http://www.lifeprint.com/dictionary.htm</a:t>
            </a:r>
            <a:r>
              <a:rPr lang="en-US" dirty="0" smtClean="0"/>
              <a:t> [sign dictionary]</a:t>
            </a:r>
          </a:p>
          <a:p>
            <a:r>
              <a:rPr lang="en-US" smtClean="0">
                <a:hlinkClick r:id="rId3"/>
              </a:rPr>
              <a:t>http://ankn.uaf.edu/ANL/course/view.php?id=7</a:t>
            </a:r>
            <a:endParaRPr lang="en-US" dirty="0"/>
          </a:p>
        </p:txBody>
      </p:sp>
      <p:pic>
        <p:nvPicPr>
          <p:cNvPr id="1026" name="Picture 2" descr="C:\Documents and Settings\Claire Bowern\My Documents\My Dropbox\CoLang Lexicography\anan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6988" y="1600200"/>
            <a:ext cx="4247012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600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dictionary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‘Toolbox’ type (‘MDF’): </a:t>
            </a:r>
          </a:p>
          <a:p>
            <a:pPr lvl="1"/>
            <a:r>
              <a:rPr lang="en-US" dirty="0" smtClean="0"/>
              <a:t>Language – English dictionary with English </a:t>
            </a:r>
            <a:r>
              <a:rPr lang="en-US" dirty="0" err="1" smtClean="0"/>
              <a:t>finderlist</a:t>
            </a:r>
            <a:endParaRPr lang="en-US" dirty="0" smtClean="0"/>
          </a:p>
          <a:p>
            <a:pPr lvl="1"/>
            <a:r>
              <a:rPr lang="en-US" dirty="0" smtClean="0"/>
              <a:t>Organized by headword</a:t>
            </a:r>
          </a:p>
          <a:p>
            <a:r>
              <a:rPr lang="en-US" dirty="0" smtClean="0"/>
              <a:t>Web dictionaries vs. books</a:t>
            </a:r>
          </a:p>
          <a:p>
            <a:pPr lvl="1"/>
            <a:r>
              <a:rPr lang="en-US" dirty="0" smtClean="0">
                <a:hlinkClick r:id="rId3"/>
              </a:rPr>
              <a:t>http://linguistics.berkeley.edu/~yurok/web/lexicon.html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http://www.pledari.ch/mypledari/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http://203.122.249.186/Lexicons/Burarra/lexicon/mainintro.htm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http://www.trussel.com/kir/dic/dic_a.htm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9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into a dictionary?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5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in a dictionary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Lexical/Semantic </a:t>
            </a:r>
            <a:r>
              <a:rPr lang="en-US" dirty="0" smtClean="0"/>
              <a:t>– about the word and its meaning, how the word relates to other words in the language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Phonological/Phonetic </a:t>
            </a:r>
            <a:r>
              <a:rPr lang="en-US" dirty="0" smtClean="0"/>
              <a:t>– pronunciation information</a:t>
            </a:r>
          </a:p>
          <a:p>
            <a:r>
              <a:rPr lang="en-US" b="1" dirty="0">
                <a:solidFill>
                  <a:srgbClr val="0000FF"/>
                </a:solidFill>
              </a:rPr>
              <a:t>Grammatical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– </a:t>
            </a:r>
            <a:r>
              <a:rPr lang="en-US" dirty="0" smtClean="0"/>
              <a:t>paradigm forms, suppletion, gender/class information, </a:t>
            </a:r>
            <a:r>
              <a:rPr lang="en-US" dirty="0" err="1" smtClean="0"/>
              <a:t>etc</a:t>
            </a:r>
            <a:endParaRPr lang="en-US" dirty="0"/>
          </a:p>
          <a:p>
            <a:r>
              <a:rPr lang="en-US" b="1" dirty="0" smtClean="0">
                <a:solidFill>
                  <a:srgbClr val="0000FF"/>
                </a:solidFill>
              </a:rPr>
              <a:t>Social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– usage contexts, register, dialect,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Encyclopedic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– information about the item in the real world (e.g. how it’s made, where it lives,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Historical </a:t>
            </a:r>
            <a:r>
              <a:rPr lang="en-US" dirty="0" smtClean="0"/>
              <a:t>– etymology of the word, is it a loan, etc</a:t>
            </a:r>
          </a:p>
          <a:p>
            <a:r>
              <a:rPr lang="en-US" b="1" dirty="0" smtClean="0"/>
              <a:t>Source</a:t>
            </a:r>
            <a:r>
              <a:rPr lang="en-US" dirty="0" smtClean="0"/>
              <a:t> – where the words came from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17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Finderlists</a:t>
            </a:r>
            <a:endParaRPr lang="en-US" dirty="0"/>
          </a:p>
        </p:txBody>
      </p:sp>
      <p:pic>
        <p:nvPicPr>
          <p:cNvPr id="5" name="Picture 4" descr="Mende English find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6020"/>
            <a:ext cx="5134434" cy="4671979"/>
          </a:xfrm>
          <a:prstGeom prst="rect">
            <a:avLst/>
          </a:prstGeom>
        </p:spPr>
      </p:pic>
      <p:pic>
        <p:nvPicPr>
          <p:cNvPr id="7" name="Picture 6" descr="Mbum finder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22" y="0"/>
            <a:ext cx="363362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7777" y="613128"/>
            <a:ext cx="137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French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4214" y="1740845"/>
            <a:ext cx="2266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Mende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9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dictionary?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51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dictionary entry:</a:t>
            </a:r>
            <a:endParaRPr lang="en-US" dirty="0"/>
          </a:p>
        </p:txBody>
      </p:sp>
      <p:pic>
        <p:nvPicPr>
          <p:cNvPr id="4" name="Content Placeholder 3" descr="DictionaryEntryEngS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609" r="-16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176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choices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should the citation form be?</a:t>
            </a:r>
          </a:p>
          <a:p>
            <a:pPr lvl="1"/>
            <a:r>
              <a:rPr lang="en-US" sz="2400" dirty="0" smtClean="0"/>
              <a:t>Easy choice in a language without much morphology (where the words don’t change much)</a:t>
            </a:r>
          </a:p>
          <a:p>
            <a:pPr lvl="1"/>
            <a:r>
              <a:rPr lang="en-US" sz="2400" dirty="0" smtClean="0"/>
              <a:t>Harder choice if some word parts don’t exist on their own.</a:t>
            </a:r>
          </a:p>
          <a:p>
            <a:pPr lvl="1"/>
            <a:r>
              <a:rPr lang="en-US" sz="2400" dirty="0" err="1" smtClean="0"/>
              <a:t>eg</a:t>
            </a:r>
            <a:r>
              <a:rPr lang="en-US" sz="2400" dirty="0" smtClean="0"/>
              <a:t>: Bardi verbs:  e.g. -</a:t>
            </a:r>
            <a:r>
              <a:rPr lang="en-US" sz="2400" dirty="0" err="1" smtClean="0">
                <a:solidFill>
                  <a:srgbClr val="0000FF"/>
                </a:solidFill>
              </a:rPr>
              <a:t>jarrala</a:t>
            </a:r>
            <a:r>
              <a:rPr lang="en-US" sz="2400" dirty="0" smtClean="0"/>
              <a:t>- ‘run’:</a:t>
            </a:r>
          </a:p>
          <a:p>
            <a:pPr lvl="2"/>
            <a:r>
              <a:rPr lang="en-US" sz="2000" dirty="0" err="1" smtClean="0"/>
              <a:t>i</a:t>
            </a:r>
            <a:r>
              <a:rPr lang="en-US" sz="2000" dirty="0" err="1" smtClean="0">
                <a:solidFill>
                  <a:srgbClr val="0000FF"/>
                </a:solidFill>
              </a:rPr>
              <a:t>yarrala</a:t>
            </a:r>
            <a:r>
              <a:rPr lang="en-US" sz="2000" dirty="0" err="1" smtClean="0"/>
              <a:t>n</a:t>
            </a:r>
            <a:r>
              <a:rPr lang="en-US" sz="2000" dirty="0" smtClean="0"/>
              <a:t> ‘he/she is running’</a:t>
            </a:r>
          </a:p>
          <a:p>
            <a:pPr lvl="2"/>
            <a:r>
              <a:rPr lang="en-US" sz="2000" dirty="0" err="1" smtClean="0"/>
              <a:t>iny</a:t>
            </a:r>
            <a:r>
              <a:rPr lang="en-US" sz="2000" b="1" dirty="0" err="1" smtClean="0">
                <a:solidFill>
                  <a:srgbClr val="0000FF"/>
                </a:solidFill>
              </a:rPr>
              <a:t>jarrala</a:t>
            </a:r>
            <a:r>
              <a:rPr lang="en-US" sz="2000" dirty="0" err="1" smtClean="0"/>
              <a:t>gal</a:t>
            </a:r>
            <a:r>
              <a:rPr lang="en-US" sz="2000" dirty="0" smtClean="0"/>
              <a:t> ‘he/she ran’</a:t>
            </a:r>
          </a:p>
          <a:p>
            <a:pPr lvl="2"/>
            <a:r>
              <a:rPr lang="en-US" sz="2000" dirty="0" err="1" smtClean="0"/>
              <a:t>ngany</a:t>
            </a:r>
            <a:r>
              <a:rPr lang="en-US" sz="2000" dirty="0" err="1" smtClean="0">
                <a:solidFill>
                  <a:srgbClr val="0000FF"/>
                </a:solidFill>
              </a:rPr>
              <a:t>jarrala</a:t>
            </a:r>
            <a:r>
              <a:rPr lang="en-US" sz="2000" dirty="0" err="1" smtClean="0"/>
              <a:t>gal</a:t>
            </a:r>
            <a:r>
              <a:rPr lang="en-US" sz="2000" dirty="0" smtClean="0"/>
              <a:t> ‘I ran’</a:t>
            </a:r>
          </a:p>
          <a:p>
            <a:pPr lvl="2"/>
            <a:r>
              <a:rPr lang="en-US" sz="2000" dirty="0" err="1" smtClean="0"/>
              <a:t>arra</a:t>
            </a:r>
            <a:r>
              <a:rPr lang="en-US" sz="2000" dirty="0" smtClean="0"/>
              <a:t> </a:t>
            </a:r>
            <a:r>
              <a:rPr lang="en-US" sz="2000" dirty="0" err="1" smtClean="0"/>
              <a:t>ool</a:t>
            </a:r>
            <a:r>
              <a:rPr lang="en-US" sz="2000" dirty="0" err="1" smtClean="0">
                <a:solidFill>
                  <a:srgbClr val="0000FF"/>
                </a:solidFill>
              </a:rPr>
              <a:t>arral</a:t>
            </a:r>
            <a:r>
              <a:rPr lang="en-US" sz="2000" dirty="0" err="1" smtClean="0"/>
              <a:t>a</a:t>
            </a:r>
            <a:r>
              <a:rPr lang="en-US" sz="2000" dirty="0" smtClean="0"/>
              <a:t> ‘he/she isn’t running’</a:t>
            </a:r>
          </a:p>
          <a:p>
            <a:pPr lvl="2"/>
            <a:r>
              <a:rPr lang="en-US" sz="2000" dirty="0" err="1" smtClean="0"/>
              <a:t>irr</a:t>
            </a:r>
            <a:r>
              <a:rPr lang="en-US" sz="2000" dirty="0" err="1" smtClean="0">
                <a:solidFill>
                  <a:srgbClr val="0000FF"/>
                </a:solidFill>
              </a:rPr>
              <a:t>jarrala</a:t>
            </a:r>
            <a:r>
              <a:rPr lang="en-US" sz="2000" dirty="0" smtClean="0"/>
              <a:t> ‘they are running’</a:t>
            </a:r>
          </a:p>
        </p:txBody>
      </p:sp>
    </p:spTree>
    <p:extLst>
      <p:ext uri="{BB962C8B-B14F-4D97-AF65-F5344CB8AC3E}">
        <p14:creationId xmlns:p14="http://schemas.microsoft.com/office/powerpoint/2010/main" val="410709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Solution for Bardi: use the third person singular past form, which always shows the full root</a:t>
            </a:r>
            <a:r>
              <a:rPr lang="en-US" sz="2800" dirty="0" smtClean="0"/>
              <a:t>.</a:t>
            </a:r>
          </a:p>
          <a:p>
            <a:pPr lvl="2"/>
            <a:r>
              <a:rPr lang="en-US" sz="2600" dirty="0" smtClean="0"/>
              <a:t>Advantage: Can see the root </a:t>
            </a:r>
          </a:p>
          <a:p>
            <a:pPr lvl="2"/>
            <a:r>
              <a:rPr lang="en-US" sz="2600" dirty="0" smtClean="0"/>
              <a:t>Disadvantage: All verbs listed under in- in dictionary</a:t>
            </a:r>
            <a:endParaRPr lang="en-US" sz="2600" dirty="0" smtClean="0"/>
          </a:p>
          <a:p>
            <a:pPr lvl="1"/>
            <a:r>
              <a:rPr lang="en-US" sz="2800" dirty="0" smtClean="0"/>
              <a:t>(see also </a:t>
            </a:r>
            <a:r>
              <a:rPr lang="en-US" sz="2800" dirty="0" smtClean="0">
                <a:hlinkClick r:id="rId2"/>
              </a:rPr>
              <a:t>http://sydney.edu.au/arts/linguistics/research/wagiman/dict/dict.html</a:t>
            </a:r>
            <a:r>
              <a:rPr lang="en-US" sz="2800" dirty="0" smtClean="0"/>
              <a:t> for similar problem in </a:t>
            </a:r>
            <a:r>
              <a:rPr lang="en-US" sz="2800" dirty="0" err="1" smtClean="0"/>
              <a:t>Wagiman</a:t>
            </a:r>
            <a:r>
              <a:rPr lang="en-US" sz="2800" dirty="0" smtClean="0"/>
              <a:t>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869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Morphologically related forms?</a:t>
            </a:r>
          </a:p>
          <a:p>
            <a:r>
              <a:rPr lang="en-US" sz="2800" dirty="0" smtClean="0"/>
              <a:t>Often (e.g. in corporate dictionaries):</a:t>
            </a:r>
          </a:p>
          <a:p>
            <a:pPr lvl="1"/>
            <a:r>
              <a:rPr lang="en-US" sz="2400" dirty="0" smtClean="0"/>
              <a:t>Inflectional morphology (e.g. singular </a:t>
            </a:r>
            <a:r>
              <a:rPr lang="en-US" sz="2400" dirty="0" err="1" smtClean="0"/>
              <a:t>vs</a:t>
            </a:r>
            <a:r>
              <a:rPr lang="en-US" sz="2400" dirty="0" smtClean="0"/>
              <a:t> plural) not separate headwords [and not listed] unless </a:t>
            </a:r>
          </a:p>
          <a:p>
            <a:pPr lvl="2"/>
            <a:r>
              <a:rPr lang="en-US" sz="2000" dirty="0" smtClean="0"/>
              <a:t>Very different semantics [brother ~ brethren]</a:t>
            </a:r>
          </a:p>
          <a:p>
            <a:pPr lvl="2"/>
            <a:r>
              <a:rPr lang="en-US" sz="2000" dirty="0" smtClean="0"/>
              <a:t>Irregular forms [child ~ children; bring ~ brought]</a:t>
            </a:r>
          </a:p>
          <a:p>
            <a:pPr lvl="1"/>
            <a:r>
              <a:rPr lang="en-US" sz="2400" dirty="0" smtClean="0"/>
              <a:t>Derivational morphology (e.g. augmentatives, diminutives, etc) not listed unless</a:t>
            </a:r>
          </a:p>
          <a:p>
            <a:pPr lvl="2"/>
            <a:r>
              <a:rPr lang="en-US" sz="2000" dirty="0" smtClean="0"/>
              <a:t>Not productive</a:t>
            </a:r>
          </a:p>
          <a:p>
            <a:pPr lvl="2"/>
            <a:r>
              <a:rPr lang="en-US" sz="2000" dirty="0" smtClean="0"/>
              <a:t>Accompanied by meaning change</a:t>
            </a:r>
          </a:p>
          <a:p>
            <a:pPr lvl="1"/>
            <a:r>
              <a:rPr lang="en-US" sz="2400" dirty="0" smtClean="0"/>
              <a:t>Phrasal compounds</a:t>
            </a:r>
          </a:p>
          <a:p>
            <a:pPr lvl="2"/>
            <a:r>
              <a:rPr lang="en-US" sz="2000" dirty="0" smtClean="0"/>
              <a:t>Usually listed (come on, come off, come over, etc)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2535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Headwords </a:t>
            </a:r>
            <a:r>
              <a:rPr lang="en-US" dirty="0" err="1" smtClean="0"/>
              <a:t>vs</a:t>
            </a:r>
            <a:r>
              <a:rPr lang="en-US" dirty="0" smtClean="0"/>
              <a:t> subentries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Headwords </a:t>
            </a:r>
            <a:r>
              <a:rPr lang="en-US" dirty="0" err="1" smtClean="0"/>
              <a:t>vs</a:t>
            </a:r>
            <a:r>
              <a:rPr lang="en-US" dirty="0" smtClean="0"/>
              <a:t> ‘return all items’:</a:t>
            </a:r>
          </a:p>
          <a:p>
            <a:r>
              <a:rPr lang="en-US" dirty="0" smtClean="0">
                <a:hlinkClick r:id="rId2"/>
              </a:rPr>
              <a:t>http://chamacoco.swarthmore.edu/?fields=all&amp;q=dog</a:t>
            </a:r>
            <a:endParaRPr lang="en-US" dirty="0"/>
          </a:p>
        </p:txBody>
      </p:sp>
      <p:pic>
        <p:nvPicPr>
          <p:cNvPr id="1026" name="Picture 2" descr="C:\Documents and Settings\Claire Bowern\My Documents\My Dropbox\CoLang Lexicography\Catal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1275" y="0"/>
            <a:ext cx="4022725" cy="6034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440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spelling system to use</a:t>
            </a:r>
            <a:r>
              <a:rPr lang="en-US" sz="3200" dirty="0" smtClean="0"/>
              <a:t>?</a:t>
            </a:r>
          </a:p>
          <a:p>
            <a:pPr lvl="1"/>
            <a:r>
              <a:rPr lang="en-US" sz="2800" dirty="0" smtClean="0"/>
              <a:t>Practical orthography?</a:t>
            </a:r>
          </a:p>
          <a:p>
            <a:pPr lvl="1"/>
            <a:r>
              <a:rPr lang="en-US" sz="2800" dirty="0" smtClean="0"/>
              <a:t>IPA?</a:t>
            </a:r>
          </a:p>
          <a:p>
            <a:pPr lvl="1"/>
            <a:r>
              <a:rPr lang="en-US" sz="2800" dirty="0" smtClean="0"/>
              <a:t>Established orthography?</a:t>
            </a:r>
          </a:p>
          <a:p>
            <a:r>
              <a:rPr lang="en-US" sz="3200" dirty="0" smtClean="0"/>
              <a:t>Guiding principle: what will be most useful to dictionary users.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5316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rdering of entries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Alphabetical</a:t>
            </a:r>
          </a:p>
          <a:p>
            <a:pPr lvl="1"/>
            <a:r>
              <a:rPr lang="en-US" sz="2400" dirty="0" smtClean="0"/>
              <a:t>Easiest for large dictionaries but can be hard for those new to literacy; adult readers often find alphabetical order very unintuitive. (Can be ameliorated by printing the order across the top or bottom of the page.)</a:t>
            </a:r>
          </a:p>
          <a:p>
            <a:r>
              <a:rPr lang="en-US" sz="2800" dirty="0" smtClean="0"/>
              <a:t>Semantic field</a:t>
            </a:r>
          </a:p>
          <a:p>
            <a:pPr lvl="1"/>
            <a:r>
              <a:rPr lang="en-US" sz="2400" dirty="0" smtClean="0"/>
              <a:t>Great for browsing,</a:t>
            </a:r>
          </a:p>
          <a:p>
            <a:pPr lvl="1"/>
            <a:r>
              <a:rPr lang="en-US" sz="2400" dirty="0" smtClean="0"/>
              <a:t>Good for learners</a:t>
            </a:r>
          </a:p>
          <a:p>
            <a:pPr lvl="1"/>
            <a:r>
              <a:rPr lang="en-US" sz="2400" dirty="0" smtClean="0"/>
              <a:t>But can be hard to look up a word (semantic fields are arbitrary; e.g. ‘eat’ under </a:t>
            </a:r>
            <a:r>
              <a:rPr lang="en-US" sz="2400" b="1" dirty="0" smtClean="0"/>
              <a:t>body </a:t>
            </a:r>
            <a:r>
              <a:rPr lang="en-US" sz="2400" b="1" dirty="0" err="1" smtClean="0"/>
              <a:t>funtion</a:t>
            </a:r>
            <a:r>
              <a:rPr lang="en-US" sz="2400" b="1" dirty="0" smtClean="0"/>
              <a:t>, food, verb, home, </a:t>
            </a:r>
            <a:r>
              <a:rPr lang="en-US" sz="2400" dirty="0" smtClean="0"/>
              <a:t>etc?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7770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(web/e-dictionaries often allow fuzzy searching, making ordering less important)</a:t>
            </a:r>
          </a:p>
          <a:p>
            <a:pPr lvl="1"/>
            <a:r>
              <a:rPr lang="en-US" sz="2400" dirty="0" smtClean="0"/>
              <a:t>Example: </a:t>
            </a:r>
            <a:r>
              <a:rPr lang="en-US" sz="2400" dirty="0" err="1" smtClean="0"/>
              <a:t>Mi’kmaq</a:t>
            </a:r>
            <a:r>
              <a:rPr lang="en-US" sz="2400" dirty="0" smtClean="0"/>
              <a:t> online dictionary: </a:t>
            </a:r>
            <a:r>
              <a:rPr lang="en-US" sz="2400" dirty="0" smtClean="0">
                <a:hlinkClick r:id="rId2"/>
              </a:rPr>
              <a:t>http://www.mikmaqonline.org/</a:t>
            </a:r>
            <a:endParaRPr lang="en-US" sz="2400" dirty="0" smtClean="0"/>
          </a:p>
          <a:p>
            <a:pPr lvl="1"/>
            <a:r>
              <a:rPr lang="en-US" sz="2400" dirty="0" smtClean="0"/>
              <a:t>Example 2: Yiddish: </a:t>
            </a:r>
            <a:r>
              <a:rPr lang="en-US" sz="2400" dirty="0" smtClean="0">
                <a:hlinkClick r:id="rId3"/>
              </a:rPr>
              <a:t>http://www.cs.uky.edu/~raphael/yiddish/dictionary.cgi</a:t>
            </a:r>
            <a:endParaRPr lang="en-US" sz="2400" dirty="0" smtClean="0"/>
          </a:p>
          <a:p>
            <a:r>
              <a:rPr lang="en-US" sz="2800" dirty="0" smtClean="0"/>
              <a:t>Root-based sorting (word roots + derivatives)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44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 Scope?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How big a dictionary do you plan?</a:t>
            </a:r>
          </a:p>
          <a:p>
            <a:pPr lvl="1"/>
            <a:r>
              <a:rPr lang="en-US" sz="2400" dirty="0" smtClean="0"/>
              <a:t>Everything available</a:t>
            </a:r>
          </a:p>
          <a:p>
            <a:pPr lvl="1"/>
            <a:r>
              <a:rPr lang="en-US" sz="2400" dirty="0" smtClean="0"/>
              <a:t>What we can do before the money runs out</a:t>
            </a:r>
          </a:p>
          <a:p>
            <a:pPr lvl="1"/>
            <a:r>
              <a:rPr lang="en-US" sz="2400" dirty="0" smtClean="0"/>
              <a:t>First draft in 6 months with what we have by then, second draft in 12 months</a:t>
            </a:r>
          </a:p>
          <a:p>
            <a:pPr lvl="1"/>
            <a:r>
              <a:rPr lang="en-US" sz="2400" dirty="0" smtClean="0"/>
              <a:t>Launch web site at 500 entries, then continue adding.</a:t>
            </a:r>
          </a:p>
          <a:p>
            <a:pPr lvl="1"/>
            <a:r>
              <a:rPr lang="en-US" sz="2400" dirty="0" smtClean="0"/>
              <a:t>Start with plants and animals book, then a series of leaflets on different semantic domains, then combine and expand into dictionary</a:t>
            </a:r>
          </a:p>
          <a:p>
            <a:pPr lvl="1"/>
            <a:r>
              <a:rPr lang="en-US" sz="2400" dirty="0" smtClean="0"/>
              <a:t>Compile all words and glosses, then add definitions, examples, etc as possible</a:t>
            </a:r>
          </a:p>
          <a:p>
            <a:pPr lvl="1"/>
            <a:r>
              <a:rPr lang="en-US" sz="2400" dirty="0" smtClean="0"/>
              <a:t>…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187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dictionary?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14337"/>
          </a:xfrm>
        </p:spPr>
        <p:txBody>
          <a:bodyPr/>
          <a:lstStyle/>
          <a:p>
            <a:r>
              <a:rPr lang="en-US" dirty="0" smtClean="0"/>
              <a:t>Collection of </a:t>
            </a:r>
            <a:r>
              <a:rPr lang="en-US" b="1" dirty="0" smtClean="0">
                <a:solidFill>
                  <a:srgbClr val="0000FF"/>
                </a:solidFill>
              </a:rPr>
              <a:t>words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and their </a:t>
            </a:r>
            <a:r>
              <a:rPr lang="en-US" b="1" dirty="0" smtClean="0">
                <a:solidFill>
                  <a:srgbClr val="0000FF"/>
                </a:solidFill>
              </a:rPr>
              <a:t>meanings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Snapshot </a:t>
            </a:r>
            <a:r>
              <a:rPr lang="en-US" dirty="0" smtClean="0"/>
              <a:t>of the language through its words.</a:t>
            </a:r>
          </a:p>
          <a:p>
            <a:endParaRPr lang="en-US" dirty="0"/>
          </a:p>
          <a:p>
            <a:r>
              <a:rPr lang="en-US" dirty="0" smtClean="0"/>
              <a:t>But, a dictionary can be much more than that: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 descr="Apache exampl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8606"/>
            <a:ext cx="3930196" cy="2139394"/>
          </a:xfrm>
          <a:prstGeom prst="rect">
            <a:avLst/>
          </a:prstGeom>
        </p:spPr>
      </p:pic>
      <p:pic>
        <p:nvPicPr>
          <p:cNvPr id="6" name="Picture 5" descr="Klamath samp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96" y="3984782"/>
            <a:ext cx="5213803" cy="28732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30196" y="3514537"/>
            <a:ext cx="103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Klamath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349274"/>
            <a:ext cx="1105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Lakota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49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to include/leave 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Words to include/leave out?</a:t>
            </a:r>
          </a:p>
          <a:p>
            <a:pPr lvl="2"/>
            <a:r>
              <a:rPr lang="en-US" sz="2000" dirty="0" smtClean="0"/>
              <a:t>Include everything?</a:t>
            </a:r>
          </a:p>
          <a:p>
            <a:pPr lvl="2"/>
            <a:r>
              <a:rPr lang="en-US" sz="2000" dirty="0" smtClean="0"/>
              <a:t>Swear words</a:t>
            </a:r>
          </a:p>
          <a:p>
            <a:pPr lvl="2"/>
            <a:r>
              <a:rPr lang="en-US" sz="2000" dirty="0" smtClean="0"/>
              <a:t>Taboo words</a:t>
            </a:r>
          </a:p>
          <a:p>
            <a:pPr lvl="2"/>
            <a:r>
              <a:rPr lang="en-US" sz="2000" dirty="0" smtClean="0"/>
              <a:t>words used only by some sections of the community [</a:t>
            </a:r>
            <a:r>
              <a:rPr lang="en-US" sz="2000" dirty="0" err="1" smtClean="0"/>
              <a:t>cf</a:t>
            </a:r>
            <a:r>
              <a:rPr lang="en-US" sz="2000" dirty="0" smtClean="0"/>
              <a:t> intellectual property rights discussed by Marsha and Alice on Monday]</a:t>
            </a:r>
          </a:p>
          <a:p>
            <a:pPr lvl="2"/>
            <a:r>
              <a:rPr lang="en-US" sz="2000" dirty="0" smtClean="0"/>
              <a:t>Loanwords (when does a loan become native?)</a:t>
            </a:r>
          </a:p>
          <a:p>
            <a:pPr lvl="2"/>
            <a:r>
              <a:rPr lang="en-US" sz="2000" dirty="0" smtClean="0"/>
              <a:t>bound forms (word pieces)</a:t>
            </a:r>
          </a:p>
          <a:p>
            <a:pPr lvl="2"/>
            <a:r>
              <a:rPr lang="en-US" sz="2000" dirty="0" smtClean="0"/>
              <a:t>productively formed words [e.g. compounds]</a:t>
            </a:r>
          </a:p>
          <a:p>
            <a:pPr lvl="2"/>
            <a:r>
              <a:rPr lang="en-US" sz="2000" dirty="0" smtClean="0"/>
              <a:t>Idioms</a:t>
            </a:r>
          </a:p>
          <a:p>
            <a:pPr lvl="2"/>
            <a:r>
              <a:rPr lang="en-US" sz="2000" dirty="0" smtClean="0"/>
              <a:t>Personal names? Place names? (in Appendix instead?)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9756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</a:t>
            </a:r>
            <a:r>
              <a:rPr lang="en-US" dirty="0" smtClean="0"/>
              <a:t>t words for the dictionary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Method#1 - Produce a list from your own knowledge, or pull some stuff off the web</a:t>
            </a:r>
          </a:p>
          <a:p>
            <a:r>
              <a:rPr lang="en-US" dirty="0" smtClean="0"/>
              <a:t>Method #2 - Use a corpus to check an existing wordlist </a:t>
            </a:r>
          </a:p>
          <a:p>
            <a:r>
              <a:rPr lang="en-US" dirty="0" smtClean="0"/>
              <a:t>Method #3 - Create a wordlist using a corpus</a:t>
            </a:r>
          </a:p>
          <a:p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41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your own data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2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DDP/translation equivalents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http://www.sil.org/computing/ddp/DDP_downloads.htm</a:t>
            </a:r>
            <a:endParaRPr lang="en-US" dirty="0" smtClean="0"/>
          </a:p>
          <a:p>
            <a:r>
              <a:rPr lang="en-US" dirty="0" smtClean="0"/>
              <a:t>Set of structured questions in many semantic domains</a:t>
            </a:r>
          </a:p>
          <a:p>
            <a:r>
              <a:rPr lang="en-US" dirty="0" smtClean="0"/>
              <a:t>Designed to be ‘culture-neutral’ (this is good and bad…)</a:t>
            </a:r>
          </a:p>
          <a:p>
            <a:r>
              <a:rPr lang="en-US" dirty="0" smtClean="0"/>
              <a:t>Designed to allow effective brainstorming of vocabulary and example sentences.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044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Templates are checklists of information for a semantic field.</a:t>
            </a:r>
          </a:p>
          <a:p>
            <a:r>
              <a:rPr lang="en-US" dirty="0" smtClean="0"/>
              <a:t>E.g. for a </a:t>
            </a:r>
            <a:r>
              <a:rPr lang="en-US" b="1" dirty="0" smtClean="0"/>
              <a:t>verb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Is it transitive or intransitive?</a:t>
            </a:r>
          </a:p>
          <a:p>
            <a:pPr lvl="1"/>
            <a:r>
              <a:rPr lang="en-US" dirty="0" smtClean="0"/>
              <a:t>Conjugation class, etc</a:t>
            </a:r>
          </a:p>
          <a:p>
            <a:pPr lvl="1"/>
            <a:r>
              <a:rPr lang="en-US" dirty="0" smtClean="0"/>
              <a:t>What case marking do the verb’s arguments take?</a:t>
            </a:r>
          </a:p>
          <a:p>
            <a:pPr lvl="1"/>
            <a:r>
              <a:rPr lang="en-US" dirty="0" smtClean="0"/>
              <a:t>Can it take a subordinate clause?</a:t>
            </a:r>
          </a:p>
          <a:p>
            <a:pPr lvl="1"/>
            <a:r>
              <a:rPr lang="en-US" dirty="0" smtClean="0"/>
              <a:t>What derivational morphology can the verb take? (passive, applicative, etc?) un-, re-</a:t>
            </a:r>
          </a:p>
          <a:p>
            <a:pPr lvl="1"/>
            <a:r>
              <a:rPr lang="en-US" dirty="0" smtClean="0"/>
              <a:t>collocations? (words that tend to go together}</a:t>
            </a:r>
          </a:p>
          <a:p>
            <a:pPr lvl="1"/>
            <a:r>
              <a:rPr lang="en-US" dirty="0" smtClean="0"/>
              <a:t>Related words</a:t>
            </a:r>
          </a:p>
        </p:txBody>
      </p:sp>
    </p:spTree>
    <p:extLst>
      <p:ext uri="{BB962C8B-B14F-4D97-AF65-F5344CB8AC3E}">
        <p14:creationId xmlns:p14="http://schemas.microsoft.com/office/powerpoint/2010/main" val="2573931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watch out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examples </a:t>
            </a:r>
            <a:r>
              <a:rPr lang="en-US" sz="2400" dirty="0" err="1"/>
              <a:t>vs</a:t>
            </a:r>
            <a:r>
              <a:rPr lang="en-US" sz="2400" dirty="0"/>
              <a:t> definitions</a:t>
            </a:r>
          </a:p>
          <a:p>
            <a:pPr lvl="1"/>
            <a:r>
              <a:rPr lang="en-US" sz="2400" dirty="0"/>
              <a:t>ranges of term (e.g. English ‘hand’ \</a:t>
            </a:r>
            <a:r>
              <a:rPr lang="en-US" sz="2400" dirty="0" err="1"/>
              <a:t>neq</a:t>
            </a:r>
            <a:r>
              <a:rPr lang="en-US" sz="2400" dirty="0"/>
              <a:t> Bardi ‘</a:t>
            </a:r>
            <a:r>
              <a:rPr lang="en-US" sz="2400" dirty="0" err="1"/>
              <a:t>nimarl</a:t>
            </a:r>
            <a:r>
              <a:rPr lang="en-US" sz="2400" dirty="0"/>
              <a:t>’)</a:t>
            </a:r>
          </a:p>
          <a:p>
            <a:pPr lvl="1"/>
            <a:r>
              <a:rPr lang="en-US" sz="2400" dirty="0"/>
              <a:t>specialized meanings, specialized terminology</a:t>
            </a:r>
          </a:p>
          <a:p>
            <a:pPr lvl="1"/>
            <a:r>
              <a:rPr lang="en-US" sz="2400" dirty="0"/>
              <a:t>polysemy </a:t>
            </a:r>
            <a:r>
              <a:rPr lang="en-US" sz="2400" dirty="0" err="1"/>
              <a:t>vs</a:t>
            </a:r>
            <a:r>
              <a:rPr lang="en-US" sz="2400" dirty="0"/>
              <a:t> homophony (1 word, two meanings </a:t>
            </a:r>
            <a:r>
              <a:rPr lang="en-US" sz="2400" dirty="0" err="1"/>
              <a:t>vs</a:t>
            </a:r>
            <a:r>
              <a:rPr lang="en-US" sz="2400" dirty="0"/>
              <a:t> 2 words, two meanings)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261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workflow for getting word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time you come across a new word, ask about it, add it to the dictionary, and include an example from context.</a:t>
            </a:r>
          </a:p>
          <a:p>
            <a:r>
              <a:rPr lang="en-US" dirty="0" smtClean="0"/>
              <a:t>Periodically, go through your data for questions, missing information,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increases the dictionary size rapidly (at least initially)</a:t>
            </a:r>
          </a:p>
          <a:p>
            <a:pPr lvl="1"/>
            <a:r>
              <a:rPr lang="en-US" dirty="0" smtClean="0"/>
              <a:t>allows for common items to emerge early.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unsystematic</a:t>
            </a:r>
          </a:p>
          <a:p>
            <a:pPr lvl="1"/>
            <a:r>
              <a:rPr lang="en-US" dirty="0" smtClean="0"/>
              <a:t>easy to get only partial information</a:t>
            </a:r>
          </a:p>
          <a:p>
            <a:pPr lvl="1"/>
            <a:r>
              <a:rPr lang="en-US" dirty="0" smtClean="0"/>
              <a:t>can interrupt the flow of other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4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Eliciting words for dictionaries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by semantic field</a:t>
            </a:r>
          </a:p>
          <a:p>
            <a:r>
              <a:rPr lang="en-US" dirty="0" smtClean="0"/>
              <a:t>Work in small groups, if possible.</a:t>
            </a:r>
          </a:p>
          <a:p>
            <a:r>
              <a:rPr lang="en-US" dirty="0" smtClean="0"/>
              <a:t>Record everything.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78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3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1: planning entries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693359"/>
          </a:xfrm>
        </p:spPr>
        <p:txBody>
          <a:bodyPr>
            <a:normAutofit/>
          </a:bodyPr>
          <a:lstStyle/>
          <a:p>
            <a:r>
              <a:rPr lang="en-US" dirty="0" smtClean="0"/>
              <a:t>How many entries would you create out of this </a:t>
            </a:r>
            <a:r>
              <a:rPr lang="en-US" dirty="0" err="1" smtClean="0"/>
              <a:t>Baonan</a:t>
            </a:r>
            <a:r>
              <a:rPr lang="en-US" dirty="0" smtClean="0"/>
              <a:t> dataset?  </a:t>
            </a:r>
            <a:endParaRPr lang="en-US" dirty="0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4189" y="2741556"/>
          <a:ext cx="9129811" cy="3554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4" imgW="5740189" imgH="2235118" progId="Word.Document.12">
                  <p:link updateAutomatic="1"/>
                </p:oleObj>
              </mc:Choice>
              <mc:Fallback>
                <p:oleObj name="Document" r:id="rId4" imgW="5740189" imgH="2235118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9" y="2741556"/>
                        <a:ext cx="9129811" cy="3554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509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Dictionaries store information about </a:t>
            </a:r>
            <a:r>
              <a:rPr lang="en-US" dirty="0" smtClean="0">
                <a:solidFill>
                  <a:srgbClr val="0000FF"/>
                </a:solidFill>
              </a:rPr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e.g</a:t>
            </a:r>
            <a:r>
              <a:rPr lang="en-US" dirty="0" smtClean="0"/>
              <a:t> cultural knowledge in </a:t>
            </a:r>
            <a:br>
              <a:rPr lang="en-US" dirty="0" smtClean="0"/>
            </a:br>
            <a:r>
              <a:rPr lang="en-US" dirty="0" smtClean="0"/>
              <a:t>definitions</a:t>
            </a:r>
          </a:p>
          <a:p>
            <a:r>
              <a:rPr lang="en-US" dirty="0" smtClean="0"/>
              <a:t>how a language/people </a:t>
            </a:r>
            <a:br>
              <a:rPr lang="en-US" dirty="0" smtClean="0"/>
            </a:br>
            <a:r>
              <a:rPr lang="en-US" dirty="0" smtClean="0"/>
              <a:t>categorize the world around </a:t>
            </a:r>
            <a:br>
              <a:rPr lang="en-US" dirty="0" smtClean="0"/>
            </a:br>
            <a:r>
              <a:rPr lang="en-US" dirty="0" smtClean="0"/>
              <a:t>them</a:t>
            </a:r>
          </a:p>
          <a:p>
            <a:endParaRPr lang="en-US" dirty="0"/>
          </a:p>
        </p:txBody>
      </p:sp>
      <p:pic>
        <p:nvPicPr>
          <p:cNvPr id="4" name="Picture 3" descr="Mbum bellow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83" y="1145236"/>
            <a:ext cx="4589917" cy="5526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7727" y="6109855"/>
            <a:ext cx="170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Mbum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0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focus on these: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84152"/>
            <a:ext cx="8229600" cy="926432"/>
          </a:xfrm>
        </p:spPr>
        <p:txBody>
          <a:bodyPr/>
          <a:lstStyle/>
          <a:p>
            <a:r>
              <a:rPr lang="en-US" dirty="0" smtClean="0"/>
              <a:t>Is this three entries, two, or one?</a:t>
            </a:r>
            <a:endParaRPr lang="en-US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73790" y="3054350"/>
          <a:ext cx="8805779" cy="1284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3" imgW="5740189" imgH="749272" progId="Word.Document.12">
                  <p:link updateAutomatic="1"/>
                </p:oleObj>
              </mc:Choice>
              <mc:Fallback>
                <p:oleObj name="Document" r:id="rId3" imgW="5740189" imgH="749272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90" y="3054350"/>
                        <a:ext cx="8805779" cy="1284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24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possible solution: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r>
              <a:rPr lang="en-US" dirty="0" smtClean="0"/>
              <a:t> ...we might create two entries:</a:t>
            </a:r>
          </a:p>
          <a:p>
            <a:r>
              <a:rPr lang="en-US" altLang="zh-CN" b="1" dirty="0" err="1" smtClean="0"/>
              <a:t>ħɕɵ</a:t>
            </a:r>
            <a:r>
              <a:rPr lang="en-US" b="1" dirty="0" err="1" smtClean="0"/>
              <a:t>b</a:t>
            </a:r>
            <a:r>
              <a:rPr lang="en-US" dirty="0" smtClean="0"/>
              <a:t> &lt;</a:t>
            </a:r>
            <a:r>
              <a:rPr lang="en-US" dirty="0" err="1" smtClean="0"/>
              <a:t>n</a:t>
            </a:r>
            <a:r>
              <a:rPr lang="en-US" dirty="0" smtClean="0"/>
              <a:t>, </a:t>
            </a:r>
            <a:r>
              <a:rPr lang="en-US" dirty="0" err="1" smtClean="0"/>
              <a:t>adj</a:t>
            </a:r>
            <a:r>
              <a:rPr lang="en-US" dirty="0" smtClean="0"/>
              <a:t>&gt;  1. lie  2. fake. Cf. </a:t>
            </a:r>
            <a:r>
              <a:rPr lang="en-US" dirty="0" err="1" smtClean="0"/>
              <a:t>Amdo</a:t>
            </a:r>
            <a:r>
              <a:rPr lang="en-US" dirty="0" smtClean="0"/>
              <a:t> Tibetan </a:t>
            </a:r>
            <a:r>
              <a:rPr lang="en-US" i="1" dirty="0" err="1" smtClean="0"/>
              <a:t>h</a:t>
            </a:r>
            <a:r>
              <a:rPr lang="en-US" altLang="zh-CN" i="1" dirty="0" err="1" smtClean="0"/>
              <a:t>ɕ</a:t>
            </a:r>
            <a:r>
              <a:rPr lang="en-US" i="1" dirty="0" err="1" smtClean="0"/>
              <a:t>op</a:t>
            </a:r>
            <a:r>
              <a:rPr lang="en-US" dirty="0" smtClean="0"/>
              <a:t>. 		</a:t>
            </a:r>
            <a:r>
              <a:rPr lang="en-US" altLang="zh-CN" b="1" dirty="0" err="1" smtClean="0"/>
              <a:t>ħɕɵ</a:t>
            </a:r>
            <a:r>
              <a:rPr lang="en-US" b="1" dirty="0" err="1" smtClean="0"/>
              <a:t>br</a:t>
            </a:r>
            <a:r>
              <a:rPr lang="en-US" altLang="zh-CN" b="1" dirty="0" err="1" smtClean="0"/>
              <a:t>ɵ</a:t>
            </a:r>
            <a:r>
              <a:rPr lang="en-US" dirty="0" smtClean="0"/>
              <a:t> habitual liar.</a:t>
            </a:r>
          </a:p>
          <a:p>
            <a:r>
              <a:rPr lang="en-US" altLang="zh-CN" b="1" dirty="0" err="1" smtClean="0"/>
              <a:t>ħɕɵ</a:t>
            </a:r>
            <a:r>
              <a:rPr lang="en-US" b="1" dirty="0" err="1" smtClean="0"/>
              <a:t>b</a:t>
            </a:r>
            <a:r>
              <a:rPr lang="en-US" altLang="zh-CN" b="1" dirty="0" err="1" smtClean="0"/>
              <a:t>ʨʰ</a:t>
            </a:r>
            <a:r>
              <a:rPr lang="en-US" b="1" dirty="0" err="1" smtClean="0"/>
              <a:t>a</a:t>
            </a:r>
            <a:r>
              <a:rPr lang="en-US" dirty="0" smtClean="0"/>
              <a:t> &lt;</a:t>
            </a:r>
            <a:r>
              <a:rPr lang="en-US" dirty="0" err="1" smtClean="0"/>
              <a:t>adj</a:t>
            </a:r>
            <a:r>
              <a:rPr lang="en-US" dirty="0" smtClean="0"/>
              <a:t>&gt;	liar. 		Cf. </a:t>
            </a:r>
            <a:r>
              <a:rPr lang="en-US" dirty="0" err="1" smtClean="0"/>
              <a:t>Amdo</a:t>
            </a:r>
            <a:r>
              <a:rPr lang="en-US" dirty="0" smtClean="0"/>
              <a:t> Tibetan </a:t>
            </a:r>
            <a:r>
              <a:rPr lang="en-US" i="1" dirty="0" err="1" smtClean="0"/>
              <a:t>h</a:t>
            </a:r>
            <a:r>
              <a:rPr lang="en-US" altLang="zh-CN" i="1" dirty="0" err="1" smtClean="0"/>
              <a:t>ɕ</a:t>
            </a:r>
            <a:r>
              <a:rPr lang="en-US" i="1" dirty="0" err="1" smtClean="0"/>
              <a:t>ofcça</a:t>
            </a:r>
            <a:r>
              <a:rPr lang="en-US" dirty="0" smtClean="0"/>
              <a:t>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6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dirty="0" smtClean="0"/>
              <a:t>a list </a:t>
            </a:r>
            <a:r>
              <a:rPr lang="en-US" dirty="0" smtClean="0"/>
              <a:t>of ten words and do a corpus search for a couple; use those searches to plan fuller entries.</a:t>
            </a:r>
          </a:p>
          <a:p>
            <a:r>
              <a:rPr lang="en-US" dirty="0" smtClean="0"/>
              <a:t>(Optional: use a couple of the words to think about a template for a semantic field.)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1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of getting data (not exhaustive!)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pointing at things</a:t>
            </a:r>
          </a:p>
          <a:p>
            <a:pPr lvl="1"/>
            <a:r>
              <a:rPr lang="en-US" dirty="0"/>
              <a:t>translation equivalents</a:t>
            </a:r>
          </a:p>
          <a:p>
            <a:pPr lvl="1"/>
            <a:r>
              <a:rPr lang="en-US" dirty="0"/>
              <a:t>brainstorming words by semantic field</a:t>
            </a:r>
          </a:p>
          <a:p>
            <a:pPr lvl="1"/>
            <a:r>
              <a:rPr lang="en-US" dirty="0"/>
              <a:t>vernacular definitions</a:t>
            </a:r>
          </a:p>
          <a:p>
            <a:pPr lvl="1"/>
            <a:r>
              <a:rPr lang="en-US" dirty="0"/>
              <a:t>using books of pictures</a:t>
            </a:r>
          </a:p>
          <a:p>
            <a:pPr lvl="1"/>
            <a:r>
              <a:rPr lang="en-US" dirty="0"/>
              <a:t>translation equivalents </a:t>
            </a:r>
            <a:r>
              <a:rPr lang="en-US" dirty="0" err="1"/>
              <a:t>vs</a:t>
            </a:r>
            <a:r>
              <a:rPr lang="en-US" dirty="0"/>
              <a:t> discussing meanings with speakers.</a:t>
            </a:r>
          </a:p>
          <a:p>
            <a:pPr lvl="2"/>
            <a:r>
              <a:rPr lang="en-US" dirty="0"/>
              <a:t>can be difficulties in translation in both directions</a:t>
            </a:r>
          </a:p>
          <a:p>
            <a:pPr lvl="2"/>
            <a:r>
              <a:rPr lang="en-US" dirty="0"/>
              <a:t>might want to make this clear in entries</a:t>
            </a:r>
          </a:p>
          <a:p>
            <a:pPr lvl="2"/>
            <a:r>
              <a:rPr lang="en-US" dirty="0"/>
              <a:t>example: Bardi ‘grandmother’ terms;</a:t>
            </a:r>
          </a:p>
          <a:p>
            <a:pPr lvl="3"/>
            <a:r>
              <a:rPr lang="en-US" dirty="0"/>
              <a:t>mother’s mother </a:t>
            </a:r>
            <a:r>
              <a:rPr lang="en-US" dirty="0" err="1"/>
              <a:t>vs</a:t>
            </a:r>
            <a:r>
              <a:rPr lang="en-US" dirty="0"/>
              <a:t> father’s mother</a:t>
            </a:r>
          </a:p>
          <a:p>
            <a:pPr lvl="3"/>
            <a:r>
              <a:rPr lang="en-US" dirty="0"/>
              <a:t>but people are most likely to look up ‘grandmother’ or ‘granny’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5 minutes, come up with as many words for things in the sky as you can (in any language you like).</a:t>
            </a:r>
          </a:p>
          <a:p>
            <a:r>
              <a:rPr lang="en-US" dirty="0" smtClean="0"/>
              <a:t>In the second 5-10 minutes, discuss your list with a partner, compare, see if you can add to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80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Publishing/Sharing a dictionary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939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</a:t>
            </a:r>
            <a:r>
              <a:rPr lang="en-US" dirty="0" err="1" smtClean="0"/>
              <a:t>vs</a:t>
            </a:r>
            <a:r>
              <a:rPr lang="en-US" dirty="0" smtClean="0"/>
              <a:t> 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any web dictionaries are just print dictionaries online</a:t>
            </a:r>
          </a:p>
          <a:p>
            <a:pPr lvl="1"/>
            <a:r>
              <a:rPr lang="en-US" sz="2400" dirty="0">
                <a:hlinkClick r:id="rId2"/>
              </a:rPr>
              <a:t>http://ieed.ullet.net/</a:t>
            </a:r>
            <a:r>
              <a:rPr lang="en-US" sz="2400" dirty="0" smtClean="0">
                <a:hlinkClick r:id="rId2"/>
              </a:rPr>
              <a:t>tochB.html</a:t>
            </a:r>
            <a:endParaRPr lang="en-US" sz="2400" dirty="0" smtClean="0"/>
          </a:p>
          <a:p>
            <a:r>
              <a:rPr lang="en-US" sz="2800" dirty="0" smtClean="0"/>
              <a:t>Others are fully web-integrated:</a:t>
            </a:r>
          </a:p>
          <a:p>
            <a:pPr lvl="1"/>
            <a:r>
              <a:rPr lang="en-US" sz="2400" dirty="0" smtClean="0">
                <a:hlinkClick r:id="rId3"/>
              </a:rPr>
              <a:t>www.maoridictionary.co.nz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Content?</a:t>
            </a:r>
          </a:p>
          <a:p>
            <a:pPr lvl="1"/>
            <a:r>
              <a:rPr lang="en-US" sz="2400" dirty="0" smtClean="0"/>
              <a:t>Variable exports for different audiences?</a:t>
            </a:r>
          </a:p>
          <a:p>
            <a:pPr lvl="1"/>
            <a:r>
              <a:rPr lang="en-US" sz="2400" dirty="0" smtClean="0"/>
              <a:t>Web-to-print or fully web-based?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34998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web publication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Fonts</a:t>
            </a:r>
          </a:p>
          <a:p>
            <a:pPr lvl="1"/>
            <a:r>
              <a:rPr lang="en-US" dirty="0" smtClean="0">
                <a:hlinkClick r:id="rId2"/>
              </a:rPr>
              <a:t>http://www.trussel2.com/MOD/</a:t>
            </a:r>
            <a:r>
              <a:rPr lang="en-US" dirty="0" err="1" smtClean="0">
                <a:hlinkClick r:id="rId2"/>
              </a:rPr>
              <a:t>ConcordE.htm#eṃṃan</a:t>
            </a:r>
            <a:r>
              <a:rPr lang="en-US" dirty="0" smtClean="0"/>
              <a:t> (Marshallese dictionary)</a:t>
            </a:r>
          </a:p>
          <a:p>
            <a:pPr lvl="1"/>
            <a:r>
              <a:rPr lang="en-US" dirty="0" smtClean="0"/>
              <a:t>(nicely set out and nice use of concordance, but font rendering issues)</a:t>
            </a:r>
          </a:p>
          <a:p>
            <a:r>
              <a:rPr lang="en-US" dirty="0" smtClean="0"/>
              <a:t>Can do things with web publications that can’t be done in print, but many web dictionaries don’t take advantage of this!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cf</a:t>
            </a:r>
            <a:r>
              <a:rPr lang="en-US" dirty="0" smtClean="0"/>
              <a:t> </a:t>
            </a:r>
            <a:r>
              <a:rPr lang="en-US" dirty="0" err="1" smtClean="0"/>
              <a:t>Lexique</a:t>
            </a:r>
            <a:r>
              <a:rPr lang="en-US" dirty="0" smtClean="0"/>
              <a:t> dictionaries)</a:t>
            </a:r>
          </a:p>
          <a:p>
            <a:r>
              <a:rPr lang="en-US" dirty="0" smtClean="0"/>
              <a:t>Sound files:</a:t>
            </a:r>
          </a:p>
          <a:p>
            <a:pPr lvl="1"/>
            <a:r>
              <a:rPr lang="en-US" dirty="0" smtClean="0"/>
              <a:t>Ok to play? Size of files? Speed of download?</a:t>
            </a:r>
          </a:p>
          <a:p>
            <a:pPr lvl="1"/>
            <a:r>
              <a:rPr lang="en-US" dirty="0" smtClean="0">
                <a:hlinkClick r:id="rId3"/>
              </a:rPr>
              <a:t>http://ankn.uaf.edu/ANL/file.php/7/DegXinag.html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0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Dictionaries store information about </a:t>
            </a:r>
            <a:r>
              <a:rPr lang="en-US" dirty="0" smtClean="0">
                <a:solidFill>
                  <a:srgbClr val="0000FF"/>
                </a:solidFill>
              </a:rPr>
              <a:t>grammar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sentences: how to use words (</a:t>
            </a:r>
            <a:r>
              <a:rPr lang="en-US" dirty="0" smtClean="0">
                <a:hlinkClick r:id="rId2"/>
              </a:rPr>
              <a:t>http://www.lifeprint.com/dictionary.htm</a:t>
            </a:r>
            <a:r>
              <a:rPr lang="en-US" dirty="0" smtClean="0"/>
              <a:t>)</a:t>
            </a:r>
          </a:p>
          <a:p>
            <a:r>
              <a:rPr lang="en-US" dirty="0" smtClean="0"/>
              <a:t>Ways to form words (ways in which words are related to one another)</a:t>
            </a:r>
            <a:endParaRPr lang="en-US" dirty="0"/>
          </a:p>
        </p:txBody>
      </p:sp>
      <p:pic>
        <p:nvPicPr>
          <p:cNvPr id="5" name="Picture 4" descr="Klamath sample more comple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71" y="3192184"/>
            <a:ext cx="4648725" cy="3665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7825" y="3700665"/>
            <a:ext cx="151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Klamath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9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 descr="Apache paradigm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276"/>
            <a:ext cx="5397177" cy="54827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69396" y="1872230"/>
            <a:ext cx="253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Apache paradigms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6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Dictionaries can store information about </a:t>
            </a:r>
            <a:r>
              <a:rPr lang="en-US" dirty="0" smtClean="0">
                <a:solidFill>
                  <a:srgbClr val="0000FF"/>
                </a:solidFill>
              </a:rPr>
              <a:t>society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uses certain words</a:t>
            </a:r>
          </a:p>
          <a:p>
            <a:r>
              <a:rPr lang="en-US" dirty="0" smtClean="0"/>
              <a:t>Place names</a:t>
            </a:r>
          </a:p>
          <a:p>
            <a:r>
              <a:rPr lang="en-US" dirty="0" smtClean="0"/>
              <a:t>The connotations of words</a:t>
            </a:r>
            <a:br>
              <a:rPr lang="en-US" dirty="0" smtClean="0"/>
            </a:br>
            <a:r>
              <a:rPr lang="en-US" dirty="0" smtClean="0"/>
              <a:t>for different groups</a:t>
            </a:r>
            <a:endParaRPr lang="en-US" dirty="0"/>
          </a:p>
        </p:txBody>
      </p:sp>
      <p:pic>
        <p:nvPicPr>
          <p:cNvPr id="4" name="Picture 3" descr="gamilaraa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15" y="1074587"/>
            <a:ext cx="4841585" cy="5783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008418"/>
            <a:ext cx="245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Gamilaraay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8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Dictionaries store information about the </a:t>
            </a:r>
            <a:r>
              <a:rPr lang="en-US" dirty="0" smtClean="0">
                <a:solidFill>
                  <a:srgbClr val="0000FF"/>
                </a:solidFill>
              </a:rPr>
              <a:t>world around us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48629" cy="994645"/>
          </a:xfrm>
        </p:spPr>
        <p:txBody>
          <a:bodyPr/>
          <a:lstStyle/>
          <a:p>
            <a:r>
              <a:rPr lang="en-US" dirty="0" smtClean="0"/>
              <a:t>Flora and fauna names, </a:t>
            </a:r>
            <a:br>
              <a:rPr lang="en-US" dirty="0" smtClean="0"/>
            </a:br>
            <a:r>
              <a:rPr lang="en-US" dirty="0" smtClean="0"/>
              <a:t>descriptions, usage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Lakota cultu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46" y="1600199"/>
            <a:ext cx="3842753" cy="5257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7977" y="6488667"/>
            <a:ext cx="126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Lakota</a:t>
            </a:r>
            <a:endParaRPr lang="en-US" dirty="0"/>
          </a:p>
        </p:txBody>
      </p:sp>
      <p:pic>
        <p:nvPicPr>
          <p:cNvPr id="6" name="Picture 5" descr="dalabon tre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2" y="2408385"/>
            <a:ext cx="2993491" cy="4449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7653" y="2594845"/>
            <a:ext cx="1061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Dalabon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0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make a dictionary?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6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">
      <a:dk1>
        <a:sysClr val="windowText" lastClr="000000"/>
      </a:dk1>
      <a:lt1>
        <a:sysClr val="window" lastClr="FFFFFF"/>
      </a:lt1>
      <a:dk2>
        <a:srgbClr val="7D7D7D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15</TotalTime>
  <Words>2056</Words>
  <Application>Microsoft Macintosh PowerPoint</Application>
  <PresentationFormat>On-screen Show (4:3)</PresentationFormat>
  <Paragraphs>266</Paragraphs>
  <Slides>47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Adjacency</vt:lpstr>
      <vt:lpstr>GoFlexNTFS01:BLUE_may12:TEACHING:430-730_Lexicography_F11:430730_F11:LexicogMethods1_HO.doc!OLE_LINK2</vt:lpstr>
      <vt:lpstr>GoFlexNTFS01:BLUE_may12:TEACHING:430-730_Lexicography_F11:430730_F11:LexicogMethods1_HO.doc!OLE_LINK3</vt:lpstr>
      <vt:lpstr>Language Documentation</vt:lpstr>
      <vt:lpstr>What is a dictionary?</vt:lpstr>
      <vt:lpstr>What is a dictionary?</vt:lpstr>
      <vt:lpstr>Dictionaries store information about culture</vt:lpstr>
      <vt:lpstr>Dictionaries store information about grammar</vt:lpstr>
      <vt:lpstr>Grammar (cont)</vt:lpstr>
      <vt:lpstr>Dictionaries can store information about society</vt:lpstr>
      <vt:lpstr>Dictionaries store information about the world around us</vt:lpstr>
      <vt:lpstr>Why make a dictionary?</vt:lpstr>
      <vt:lpstr>Why make a dictionary?</vt:lpstr>
      <vt:lpstr>Why make a dictionary?</vt:lpstr>
      <vt:lpstr>Why make a dictionary?</vt:lpstr>
      <vt:lpstr>Types of dictionaries</vt:lpstr>
      <vt:lpstr>Types of dictionaries</vt:lpstr>
      <vt:lpstr>Types of dictionaries</vt:lpstr>
      <vt:lpstr>Common dictionary formats</vt:lpstr>
      <vt:lpstr>What goes into a dictionary?</vt:lpstr>
      <vt:lpstr>Information in a dictionary entry</vt:lpstr>
      <vt:lpstr>Finderlists</vt:lpstr>
      <vt:lpstr>Anatomy of a dictionary entry:</vt:lpstr>
      <vt:lpstr>More choices</vt:lpstr>
      <vt:lpstr>Headwords</vt:lpstr>
      <vt:lpstr>Headwords</vt:lpstr>
      <vt:lpstr>Headwords</vt:lpstr>
      <vt:lpstr>Examples</vt:lpstr>
      <vt:lpstr>Headwords</vt:lpstr>
      <vt:lpstr>Ordering of entries</vt:lpstr>
      <vt:lpstr>PowerPoint Presentation</vt:lpstr>
      <vt:lpstr>Dictionary Scope?</vt:lpstr>
      <vt:lpstr>Words to include/leave out?</vt:lpstr>
      <vt:lpstr>How to get words for the dictionary</vt:lpstr>
      <vt:lpstr>Getting your own data</vt:lpstr>
      <vt:lpstr>Using the DDP/translation equivalents</vt:lpstr>
      <vt:lpstr>Using templates</vt:lpstr>
      <vt:lpstr>Things to watch out for</vt:lpstr>
      <vt:lpstr>General workflow for getting word data</vt:lpstr>
      <vt:lpstr>Eliciting words for dictionaries</vt:lpstr>
      <vt:lpstr>Tasks</vt:lpstr>
      <vt:lpstr>Task 1: planning entries</vt:lpstr>
      <vt:lpstr>Let’s focus on these:</vt:lpstr>
      <vt:lpstr>One possible solution:</vt:lpstr>
      <vt:lpstr>Task 2</vt:lpstr>
      <vt:lpstr>Ways of getting data (not exhaustive!)</vt:lpstr>
      <vt:lpstr>Task:</vt:lpstr>
      <vt:lpstr>Publishing/Sharing a dictionary</vt:lpstr>
      <vt:lpstr>Web vs print</vt:lpstr>
      <vt:lpstr>Issues with web publication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Documentation</dc:title>
  <dc:creator>Claire Bowern</dc:creator>
  <cp:lastModifiedBy>Claire Bowern</cp:lastModifiedBy>
  <cp:revision>6</cp:revision>
  <dcterms:created xsi:type="dcterms:W3CDTF">2013-06-04T20:19:54Z</dcterms:created>
  <dcterms:modified xsi:type="dcterms:W3CDTF">2013-07-16T10:47:41Z</dcterms:modified>
</cp:coreProperties>
</file>