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57" r:id="rId24"/>
    <p:sldId id="284" r:id="rId25"/>
    <p:sldId id="258" r:id="rId26"/>
    <p:sldId id="285" r:id="rId27"/>
    <p:sldId id="282" r:id="rId28"/>
    <p:sldId id="283" r:id="rId29"/>
    <p:sldId id="286" r:id="rId30"/>
    <p:sldId id="287" r:id="rId31"/>
    <p:sldId id="288" r:id="rId32"/>
    <p:sldId id="26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8/1/13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8/1/13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pg"/><Relationship Id="rId2" Type="http://schemas.openxmlformats.org/officeDocument/2006/relationships/video" Target="../media/media2.m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Documentation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Claire Bowern</a:t>
            </a:r>
          </a:p>
          <a:p>
            <a:r>
              <a:rPr lang="en-US" i="1" dirty="0" smtClean="0"/>
              <a:t>Yale University</a:t>
            </a:r>
          </a:p>
          <a:p>
            <a:r>
              <a:rPr lang="en-US" dirty="0" smtClean="0"/>
              <a:t>LSA Summer Institute: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7056" y="526328"/>
            <a:ext cx="293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2: Grammar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Unstructured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history project</a:t>
            </a:r>
          </a:p>
          <a:p>
            <a:pPr lvl="1"/>
            <a:r>
              <a:rPr lang="en-US" dirty="0" smtClean="0"/>
              <a:t>Personal narratives</a:t>
            </a:r>
          </a:p>
          <a:p>
            <a:pPr lvl="1"/>
            <a:r>
              <a:rPr lang="en-US" dirty="0" smtClean="0"/>
              <a:t>Community history</a:t>
            </a:r>
          </a:p>
          <a:p>
            <a:r>
              <a:rPr lang="en-US" dirty="0" smtClean="0"/>
              <a:t>Conversation</a:t>
            </a:r>
          </a:p>
          <a:p>
            <a:r>
              <a:rPr lang="en-US" dirty="0" smtClean="0"/>
              <a:t>Procedural texts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Ethnophilosophical</a:t>
            </a:r>
            <a:r>
              <a:rPr lang="en-US" dirty="0" smtClean="0"/>
              <a:t> reasoning”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week 3 for more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1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likelihood of loan translation</a:t>
            </a:r>
          </a:p>
          <a:p>
            <a:r>
              <a:rPr lang="en-US" dirty="0" smtClean="0"/>
              <a:t>Often billed as more ‘naturalistic’ language</a:t>
            </a:r>
          </a:p>
          <a:p>
            <a:r>
              <a:rPr lang="en-US" dirty="0" smtClean="0"/>
              <a:t>Speakers get to record what’s important to them</a:t>
            </a:r>
          </a:p>
          <a:p>
            <a:r>
              <a:rPr lang="en-US" dirty="0" smtClean="0"/>
              <a:t>Great source of cultural knowledge (that is, language as vehicle for other knowledge)</a:t>
            </a:r>
          </a:p>
          <a:p>
            <a:r>
              <a:rPr lang="en-US" dirty="0" smtClean="0"/>
              <a:t>Often valued by community as knowledge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7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need a lot of text before the right constructions come up (in enough frequency to draw conclusions)</a:t>
            </a:r>
          </a:p>
          <a:p>
            <a:r>
              <a:rPr lang="en-US" dirty="0" smtClean="0"/>
              <a:t>Time-consuming to transcribe and translate</a:t>
            </a:r>
          </a:p>
          <a:p>
            <a:r>
              <a:rPr lang="en-US" dirty="0" smtClean="0"/>
              <a:t>Not all speakers might be fluent enough to provide this type of information</a:t>
            </a:r>
          </a:p>
          <a:p>
            <a:r>
              <a:rPr lang="en-US" dirty="0" smtClean="0"/>
              <a:t>Hard to know what you’re getting</a:t>
            </a:r>
          </a:p>
          <a:p>
            <a:r>
              <a:rPr lang="en-US" dirty="0" smtClean="0"/>
              <a:t>Hard to feed directly into cross-linguistic comparison.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6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5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tasks are preferable in different circumstances:</a:t>
            </a:r>
          </a:p>
          <a:p>
            <a:pPr lvl="1"/>
            <a:r>
              <a:rPr lang="en-US" dirty="0" smtClean="0"/>
              <a:t>number of speakers available</a:t>
            </a:r>
          </a:p>
          <a:p>
            <a:pPr lvl="1"/>
            <a:r>
              <a:rPr lang="en-US" dirty="0" smtClean="0"/>
              <a:t>language competency of the speakers (in both target and contact language)</a:t>
            </a:r>
          </a:p>
          <a:p>
            <a:pPr lvl="1"/>
            <a:r>
              <a:rPr lang="en-US" dirty="0" smtClean="0"/>
              <a:t>nature of the task</a:t>
            </a:r>
          </a:p>
          <a:p>
            <a:pPr lvl="1"/>
            <a:r>
              <a:rPr lang="en-US" dirty="0" smtClean="0"/>
              <a:t>need of the researcher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0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elicitation sessions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roughly equal amounts of time on each type of elicitation overall.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7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more than 2 hours at a time, and that should include one or more breaks</a:t>
            </a:r>
          </a:p>
          <a:p>
            <a:r>
              <a:rPr lang="en-US" dirty="0" smtClean="0"/>
              <a:t>No more than 2 sessions per day with each speaker; less if doing highly demanding work.</a:t>
            </a:r>
          </a:p>
          <a:p>
            <a:r>
              <a:rPr lang="en-US" dirty="0" smtClean="0"/>
              <a:t>(Depends on length of trip, health of speakers,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6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at least 3 days ahead, so you have backup material.</a:t>
            </a:r>
          </a:p>
          <a:p>
            <a:r>
              <a:rPr lang="en-US" dirty="0" smtClean="0"/>
              <a:t>Try to do several different tasks in a session.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field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important to have a rough idea of what you need to accomplish, how much time it’ll take, how best to schedule the tasks across the field trip, etc.</a:t>
            </a:r>
          </a:p>
          <a:p>
            <a:pPr lvl="1"/>
            <a:r>
              <a:rPr lang="en-US" dirty="0" smtClean="0"/>
              <a:t>allowing time for checking, re-eliciting,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allowing flexibility for changes in plans according to speaker availability,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6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semi-structured Elicitation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field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leave:</a:t>
            </a:r>
          </a:p>
          <a:p>
            <a:pPr lvl="1"/>
            <a:r>
              <a:rPr lang="en-US" dirty="0" smtClean="0"/>
              <a:t>What are your goals of the trip?</a:t>
            </a:r>
          </a:p>
          <a:p>
            <a:pPr lvl="1"/>
            <a:r>
              <a:rPr lang="en-US" dirty="0" smtClean="0"/>
              <a:t>Will you have a chance to go back?</a:t>
            </a:r>
          </a:p>
          <a:p>
            <a:pPr lvl="1"/>
            <a:r>
              <a:rPr lang="en-US" dirty="0" smtClean="0"/>
              <a:t>(What if you don’t get a chance to go back?)</a:t>
            </a:r>
          </a:p>
          <a:p>
            <a:pPr lvl="1"/>
            <a:r>
              <a:rPr lang="en-US" dirty="0" smtClean="0"/>
              <a:t>(What if the same speakers aren’t available next trip?)</a:t>
            </a:r>
          </a:p>
          <a:p>
            <a:pPr lvl="1"/>
            <a:r>
              <a:rPr lang="en-US" dirty="0" smtClean="0"/>
              <a:t>Data:</a:t>
            </a:r>
          </a:p>
          <a:p>
            <a:pPr lvl="2"/>
            <a:r>
              <a:rPr lang="en-US" dirty="0" smtClean="0"/>
              <a:t>Vital for the project: Critical priority</a:t>
            </a:r>
          </a:p>
          <a:p>
            <a:pPr lvl="2"/>
            <a:r>
              <a:rPr lang="en-US" dirty="0" smtClean="0"/>
              <a:t>Important but not crucial: High priority</a:t>
            </a:r>
          </a:p>
          <a:p>
            <a:pPr lvl="2"/>
            <a:r>
              <a:rPr lang="en-US" dirty="0" smtClean="0"/>
              <a:t>Would be nice to get sometime but not necessarily this trip: Medium priority</a:t>
            </a:r>
          </a:p>
          <a:p>
            <a:pPr lvl="2"/>
            <a:r>
              <a:rPr lang="en-US" dirty="0" smtClean="0"/>
              <a:t>Only if everything else is done: Low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field trips: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 month first trip:</a:t>
            </a:r>
          </a:p>
          <a:p>
            <a:pPr lvl="1"/>
            <a:r>
              <a:rPr lang="en-US" dirty="0" smtClean="0"/>
              <a:t>Should be able to get at least some data on all main construction types if working regularly.</a:t>
            </a:r>
          </a:p>
          <a:p>
            <a:endParaRPr lang="en-US" dirty="0"/>
          </a:p>
          <a:p>
            <a:r>
              <a:rPr lang="en-US" dirty="0" smtClean="0"/>
              <a:t>month 1:</a:t>
            </a:r>
          </a:p>
          <a:p>
            <a:pPr lvl="1"/>
            <a:r>
              <a:rPr lang="en-US" dirty="0" smtClean="0"/>
              <a:t>phonology, noun phrases, basic verbal constructions, common phrases, word class evidence, paradigms, lexicon, example sentences, other basic elicitation</a:t>
            </a:r>
          </a:p>
          <a:p>
            <a:r>
              <a:rPr lang="en-US" dirty="0" smtClean="0"/>
              <a:t>month 2:</a:t>
            </a:r>
          </a:p>
          <a:p>
            <a:pPr lvl="1"/>
            <a:r>
              <a:rPr lang="en-US" dirty="0" smtClean="0"/>
              <a:t>semi-structured elicitation, more complex elicitation, some textual work.</a:t>
            </a:r>
          </a:p>
          <a:p>
            <a:r>
              <a:rPr lang="en-US" dirty="0" smtClean="0"/>
              <a:t>month 3:</a:t>
            </a:r>
          </a:p>
          <a:p>
            <a:pPr lvl="1"/>
            <a:r>
              <a:rPr lang="en-US" dirty="0" smtClean="0"/>
              <a:t>follow-up work on elicitation,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(This is just a suggestion, not set in stone!)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8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field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diary (aka lab workbook).</a:t>
            </a:r>
          </a:p>
          <a:p>
            <a:r>
              <a:rPr lang="en-US" dirty="0" smtClean="0"/>
              <a:t>It takes some practice to time sessions correctly, and to get a sense of what works and what doesn’t.</a:t>
            </a:r>
          </a:p>
          <a:p>
            <a:r>
              <a:rPr lang="en-US" dirty="0" smtClean="0"/>
              <a:t>Don’t be afraid to try several different techniques.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5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writing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5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types of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pedagogical</a:t>
            </a:r>
          </a:p>
          <a:p>
            <a:r>
              <a:rPr lang="en-US" dirty="0" smtClean="0"/>
              <a:t>monolingual/bilingual</a:t>
            </a:r>
          </a:p>
          <a:p>
            <a:r>
              <a:rPr lang="en-US" dirty="0" smtClean="0"/>
              <a:t>descriptive/prescriptive,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Here: bilingual descriptive grammar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0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grammar writing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from start to finish (i.e. starting at page one and ending at page …)</a:t>
            </a:r>
          </a:p>
          <a:p>
            <a:r>
              <a:rPr lang="en-US" dirty="0" smtClean="0"/>
              <a:t>Waiting until you’ve returned from the field</a:t>
            </a:r>
            <a:r>
              <a:rPr lang="en-US" dirty="0"/>
              <a:t> </a:t>
            </a:r>
            <a:r>
              <a:rPr lang="en-US" dirty="0" smtClean="0"/>
              <a:t>to write.</a:t>
            </a:r>
          </a:p>
          <a:p>
            <a:r>
              <a:rPr lang="en-US" dirty="0" smtClean="0"/>
              <a:t>Analyzing the English translations rather than the Language sentences (e.g. </a:t>
            </a:r>
            <a:r>
              <a:rPr lang="en-US" i="1" dirty="0" err="1" smtClean="0"/>
              <a:t>jimbin</a:t>
            </a:r>
            <a:r>
              <a:rPr lang="en-US" dirty="0" smtClean="0"/>
              <a:t> translates English ‘under’, so </a:t>
            </a:r>
            <a:r>
              <a:rPr lang="en-US" i="1" dirty="0" err="1" smtClean="0"/>
              <a:t>jimbin</a:t>
            </a:r>
            <a:r>
              <a:rPr lang="en-US" dirty="0" smtClean="0"/>
              <a:t> is a preposition)</a:t>
            </a:r>
          </a:p>
          <a:p>
            <a:r>
              <a:rPr lang="en-US" dirty="0" smtClean="0"/>
              <a:t>Being unwilling to revise (or throw out) analyses.</a:t>
            </a:r>
          </a:p>
          <a:p>
            <a:r>
              <a:rPr lang="en-US" dirty="0" smtClean="0"/>
              <a:t>Presenting the material in the order you discovered it.</a:t>
            </a:r>
          </a:p>
          <a:p>
            <a:r>
              <a:rPr lang="en-US" dirty="0" smtClean="0"/>
              <a:t>Thinking that more data will inevitably solve the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a table of contents/outline</a:t>
            </a:r>
          </a:p>
          <a:p>
            <a:pPr lvl="1"/>
            <a:r>
              <a:rPr lang="en-US" dirty="0" smtClean="0"/>
              <a:t>topics you already have data for</a:t>
            </a:r>
          </a:p>
          <a:p>
            <a:pPr lvl="1"/>
            <a:r>
              <a:rPr lang="en-US" dirty="0" smtClean="0"/>
              <a:t>topics that all reference grammars should include (phoneme inventory, phonotactics, word classes, clause types,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Inspiration from </a:t>
            </a:r>
          </a:p>
          <a:p>
            <a:pPr lvl="2"/>
            <a:r>
              <a:rPr lang="en-US" dirty="0" smtClean="0"/>
              <a:t>grammars of related languages</a:t>
            </a:r>
          </a:p>
          <a:p>
            <a:pPr lvl="2"/>
            <a:r>
              <a:rPr lang="en-US" dirty="0" smtClean="0"/>
              <a:t>other well-written grammars</a:t>
            </a:r>
          </a:p>
          <a:p>
            <a:r>
              <a:rPr lang="en-US" dirty="0" smtClean="0"/>
              <a:t>Collect examples for the sections.</a:t>
            </a:r>
          </a:p>
          <a:p>
            <a:pPr lvl="1"/>
            <a:r>
              <a:rPr lang="en-US" dirty="0" smtClean="0"/>
              <a:t>e.g. work through a text collection and cut/paste the examples into the relevant sections of the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3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everyday.</a:t>
            </a:r>
          </a:p>
          <a:p>
            <a:r>
              <a:rPr lang="en-US" dirty="0" smtClean="0"/>
              <a:t>Tag your field notes for good examples and collect them periodically.</a:t>
            </a:r>
          </a:p>
          <a:p>
            <a:r>
              <a:rPr lang="en-US" dirty="0" smtClean="0"/>
              <a:t>Keep notes of gaps as you find them.</a:t>
            </a:r>
          </a:p>
          <a:p>
            <a:r>
              <a:rPr lang="en-US" dirty="0"/>
              <a:t>I</a:t>
            </a:r>
            <a:r>
              <a:rPr lang="en-US" dirty="0" smtClean="0"/>
              <a:t>nsert cross-references as you notice them (good way to work out what’s missing)</a:t>
            </a:r>
          </a:p>
          <a:p>
            <a:r>
              <a:rPr lang="en-US" dirty="0" smtClean="0"/>
              <a:t>Document the sources of your examples.</a:t>
            </a:r>
          </a:p>
          <a:p>
            <a:r>
              <a:rPr lang="en-US" dirty="0" smtClean="0"/>
              <a:t>Start formulating hypotheses as soon as you can.</a:t>
            </a:r>
          </a:p>
          <a:p>
            <a:r>
              <a:rPr lang="en-US" dirty="0" smtClean="0"/>
              <a:t>Keep the files organized! (e.g. one document for each chapter)</a:t>
            </a:r>
          </a:p>
          <a:p>
            <a:r>
              <a:rPr lang="en-US" dirty="0" smtClean="0"/>
              <a:t>Back up every day.</a:t>
            </a:r>
            <a:endParaRPr lang="en-US" dirty="0"/>
          </a:p>
          <a:p>
            <a:r>
              <a:rPr lang="en-US" dirty="0" smtClean="0"/>
              <a:t>Try to ‘break’ your own analyses.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9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you’re 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out why you’re stuck:</a:t>
            </a:r>
          </a:p>
          <a:p>
            <a:pPr lvl="1"/>
            <a:r>
              <a:rPr lang="en-US" dirty="0" smtClean="0"/>
              <a:t>not enough data to decide between hypotheses?</a:t>
            </a:r>
          </a:p>
          <a:p>
            <a:pPr lvl="2"/>
            <a:r>
              <a:rPr lang="en-US" dirty="0" smtClean="0"/>
              <a:t>&gt; work out what information you need</a:t>
            </a:r>
          </a:p>
          <a:p>
            <a:pPr lvl="1"/>
            <a:r>
              <a:rPr lang="en-US" dirty="0" smtClean="0"/>
              <a:t>no idea about what the sentence means?</a:t>
            </a:r>
          </a:p>
          <a:p>
            <a:pPr lvl="2"/>
            <a:r>
              <a:rPr lang="en-US" dirty="0" smtClean="0"/>
              <a:t>&gt; work out which parts of the sentence you understand.</a:t>
            </a:r>
          </a:p>
          <a:p>
            <a:pPr lvl="1"/>
            <a:r>
              <a:rPr lang="en-US" dirty="0" smtClean="0"/>
              <a:t>Unsure of the technical term?</a:t>
            </a:r>
          </a:p>
          <a:p>
            <a:pPr lvl="2"/>
            <a:r>
              <a:rPr lang="en-US" dirty="0" smtClean="0"/>
              <a:t>&gt; ask, or check grammars</a:t>
            </a:r>
          </a:p>
          <a:p>
            <a:pPr lvl="1"/>
            <a:r>
              <a:rPr lang="en-US" dirty="0" smtClean="0"/>
              <a:t>Can’t understand what’s on the recording?</a:t>
            </a:r>
          </a:p>
          <a:p>
            <a:pPr lvl="2"/>
            <a:r>
              <a:rPr lang="en-US" dirty="0" smtClean="0"/>
              <a:t>&gt; go through it with a speaker</a:t>
            </a:r>
          </a:p>
          <a:p>
            <a:r>
              <a:rPr lang="en-US" dirty="0" smtClean="0"/>
              <a:t>Still no idea why you’re stuck?</a:t>
            </a:r>
          </a:p>
          <a:p>
            <a:pPr lvl="2"/>
            <a:r>
              <a:rPr lang="en-US" dirty="0" smtClean="0"/>
              <a:t>&gt; work on something else for a while</a:t>
            </a:r>
          </a:p>
          <a:p>
            <a:pPr lvl="1"/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6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‘theory’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distinguish:</a:t>
            </a:r>
          </a:p>
          <a:p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Jargon specific to a particular framework [limits audience, will ‘date’ the grammar]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Ideas which shape the scope of inquiry (e.g. asking a lot of questions about negation scope)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Analytical techniques (e.g. using a lot of grammatical judgments, privileging data from translation)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Theory is vital to language description. There is no such thing as ‘theory neutral’.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7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for getting lexicon (particularly material culture) and examples</a:t>
            </a:r>
          </a:p>
          <a:p>
            <a:pPr lvl="1"/>
            <a:r>
              <a:rPr lang="en-US" dirty="0" smtClean="0"/>
              <a:t>Tell me about the best things to eat here.</a:t>
            </a:r>
          </a:p>
          <a:p>
            <a:pPr lvl="1"/>
            <a:r>
              <a:rPr lang="en-US" dirty="0" smtClean="0"/>
              <a:t>Emotion word elicitation: how would you feel if ..</a:t>
            </a:r>
          </a:p>
          <a:p>
            <a:pPr lvl="2"/>
            <a:r>
              <a:rPr lang="en-US" dirty="0" smtClean="0"/>
              <a:t>someone gave you a compliment</a:t>
            </a:r>
          </a:p>
          <a:p>
            <a:pPr lvl="2"/>
            <a:r>
              <a:rPr lang="en-US" dirty="0" smtClean="0"/>
              <a:t>someone stepped on your toe</a:t>
            </a:r>
          </a:p>
          <a:p>
            <a:pPr lvl="2"/>
            <a:r>
              <a:rPr lang="en-US" dirty="0" smtClean="0"/>
              <a:t>someone ate the food you were saving for dinner </a:t>
            </a:r>
          </a:p>
          <a:p>
            <a:pPr lvl="2"/>
            <a:r>
              <a:rPr lang="en-US" dirty="0" smtClean="0"/>
              <a:t>you saw someone you hadn’t seen for a long time</a:t>
            </a:r>
          </a:p>
          <a:p>
            <a:r>
              <a:rPr lang="en-US" dirty="0" smtClean="0"/>
              <a:t>(Great in small groups)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5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point should be illustrated by one or two examples.</a:t>
            </a:r>
          </a:p>
          <a:p>
            <a:r>
              <a:rPr lang="en-US" dirty="0" smtClean="0"/>
              <a:t>They should be </a:t>
            </a:r>
            <a:r>
              <a:rPr lang="en-US" dirty="0" err="1" smtClean="0"/>
              <a:t>interlinearized</a:t>
            </a:r>
            <a:r>
              <a:rPr lang="en-US" dirty="0" smtClean="0"/>
              <a:t> and formatted properly, with a free translation.</a:t>
            </a:r>
          </a:p>
          <a:p>
            <a:r>
              <a:rPr lang="en-US" dirty="0" smtClean="0"/>
              <a:t>They should be sourced.</a:t>
            </a:r>
          </a:p>
          <a:p>
            <a:r>
              <a:rPr lang="en-US" dirty="0" smtClean="0"/>
              <a:t>If possible, they should be linked to a recording.</a:t>
            </a:r>
          </a:p>
          <a:p>
            <a:r>
              <a:rPr lang="en-US" dirty="0" smtClean="0"/>
              <a:t>They should appear near the point at which they are discussed in the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0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 of academic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handout on CTools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comparative syntax data on the CTools site to write a grammar fragment.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 prompts</a:t>
            </a:r>
            <a:endParaRPr lang="en-US" dirty="0"/>
          </a:p>
        </p:txBody>
      </p:sp>
      <p:pic>
        <p:nvPicPr>
          <p:cNvPr id="4" name="43_chasing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0754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project example</a:t>
            </a:r>
            <a:endParaRPr lang="en-US" dirty="0"/>
          </a:p>
        </p:txBody>
      </p:sp>
      <p:pic>
        <p:nvPicPr>
          <p:cNvPr id="4" name="scen02_V3_put_114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58668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tasks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Frog stories</a:t>
            </a:r>
            <a:endParaRPr lang="en-US" dirty="0"/>
          </a:p>
        </p:txBody>
      </p:sp>
      <p:pic>
        <p:nvPicPr>
          <p:cNvPr id="4" name="Picture 3" descr="Screen Shot 2013-06-29 at 10.30.08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610738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6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deixis</a:t>
            </a:r>
          </a:p>
          <a:p>
            <a:r>
              <a:rPr lang="en-US" dirty="0" smtClean="0"/>
              <a:t>spatial location</a:t>
            </a:r>
          </a:p>
          <a:p>
            <a:endParaRPr lang="en-US" dirty="0"/>
          </a:p>
          <a:p>
            <a:r>
              <a:rPr lang="en-US" dirty="0" smtClean="0"/>
              <a:t>(remember to either video your session or have really good notes about the prop configuration!)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Semi-scripted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you say if someone woke you up in the middle of the night?</a:t>
            </a:r>
          </a:p>
          <a:p>
            <a:r>
              <a:rPr lang="en-US" dirty="0" smtClean="0"/>
              <a:t>You need to borrow $20 from your cousin, how would you persuade them?</a:t>
            </a:r>
          </a:p>
          <a:p>
            <a:r>
              <a:rPr lang="en-US" dirty="0" smtClean="0"/>
              <a:t>You need to take your daughter to the clinic but your car’s not working; what do you do?</a:t>
            </a:r>
          </a:p>
          <a:p>
            <a:r>
              <a:rPr lang="en-US" dirty="0" smtClean="0"/>
              <a:t>You find out that your auntie is going fishing tomorrow – how would you get her to bring back some fish for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2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Unstructured “Elicitation”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7D7D7D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13945</TotalTime>
  <Words>1263</Words>
  <Application>Microsoft Macintosh PowerPoint</Application>
  <PresentationFormat>On-screen Show (4:3)</PresentationFormat>
  <Paragraphs>163</Paragraphs>
  <Slides>32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Adjacency</vt:lpstr>
      <vt:lpstr>Language Documentation</vt:lpstr>
      <vt:lpstr>semi-structured Elicitation</vt:lpstr>
      <vt:lpstr>Brainstorming</vt:lpstr>
      <vt:lpstr>Video clip prompts</vt:lpstr>
      <vt:lpstr>put project example</vt:lpstr>
      <vt:lpstr>Descriptive tasks </vt:lpstr>
      <vt:lpstr>Using props</vt:lpstr>
      <vt:lpstr>Semi-scripted interactions</vt:lpstr>
      <vt:lpstr>Unstructured “Elicitation”</vt:lpstr>
      <vt:lpstr>Unstructured elicitation</vt:lpstr>
      <vt:lpstr>Advantages</vt:lpstr>
      <vt:lpstr>Disadvantages</vt:lpstr>
      <vt:lpstr>Summary</vt:lpstr>
      <vt:lpstr>Summary</vt:lpstr>
      <vt:lpstr>Planning elicitation sessions</vt:lpstr>
      <vt:lpstr>Recommendation</vt:lpstr>
      <vt:lpstr>Session Length</vt:lpstr>
      <vt:lpstr>Planning sessions</vt:lpstr>
      <vt:lpstr>Planning field trips</vt:lpstr>
      <vt:lpstr>Planning field trips</vt:lpstr>
      <vt:lpstr>Planning field trips: Example</vt:lpstr>
      <vt:lpstr>Planning field trips</vt:lpstr>
      <vt:lpstr>Grammar writing</vt:lpstr>
      <vt:lpstr>Many different types of grammars</vt:lpstr>
      <vt:lpstr>Errors in grammar writing</vt:lpstr>
      <vt:lpstr>How to start</vt:lpstr>
      <vt:lpstr>Good Habits</vt:lpstr>
      <vt:lpstr>When you’re stuck</vt:lpstr>
      <vt:lpstr>How much ‘theory’</vt:lpstr>
      <vt:lpstr>Examples?</vt:lpstr>
      <vt:lpstr>General features of academic writing</vt:lpstr>
      <vt:lpstr>Task: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Documentation</dc:title>
  <dc:creator>Claire Bowern</dc:creator>
  <cp:lastModifiedBy>Claire Bowern</cp:lastModifiedBy>
  <cp:revision>26</cp:revision>
  <dcterms:created xsi:type="dcterms:W3CDTF">2013-06-04T20:19:54Z</dcterms:created>
  <dcterms:modified xsi:type="dcterms:W3CDTF">2013-08-01T11:55:06Z</dcterms:modified>
</cp:coreProperties>
</file>