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5" r:id="rId4"/>
    <p:sldId id="263" r:id="rId5"/>
    <p:sldId id="269" r:id="rId6"/>
    <p:sldId id="270" r:id="rId7"/>
    <p:sldId id="262" r:id="rId8"/>
    <p:sldId id="258" r:id="rId9"/>
    <p:sldId id="271" r:id="rId10"/>
    <p:sldId id="273" r:id="rId11"/>
    <p:sldId id="275" r:id="rId12"/>
    <p:sldId id="259" r:id="rId13"/>
    <p:sldId id="268" r:id="rId14"/>
    <p:sldId id="266" r:id="rId15"/>
    <p:sldId id="276" r:id="rId16"/>
    <p:sldId id="277" r:id="rId17"/>
    <p:sldId id="267" r:id="rId18"/>
    <p:sldId id="274" r:id="rId19"/>
    <p:sldId id="272" r:id="rId20"/>
    <p:sldId id="27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7/18/13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7/18/13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s.upenn.edu/~treebank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ulu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weet.artsrn.ualberta.ca/cdcox/cuped/examples/Plautdietsch-Martha_Klassen-Aupelkoose/web/index.html" TargetMode="External"/><Relationship Id="rId4" Type="http://schemas.openxmlformats.org/officeDocument/2006/relationships/hyperlink" Target="http://archive.org/details/HowToEatABanana" TargetMode="External"/><Relationship Id="rId5" Type="http://schemas.openxmlformats.org/officeDocument/2006/relationships/hyperlink" Target="http://www.lakotabear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weet.artsrn.ualberta.ca/cdcox/cuped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s.inf.ed.ac.uk/maptask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Claire Bowern</a:t>
            </a:r>
          </a:p>
          <a:p>
            <a:r>
              <a:rPr lang="en-US" i="1" dirty="0" smtClean="0"/>
              <a:t>Yale University</a:t>
            </a:r>
          </a:p>
          <a:p>
            <a:r>
              <a:rPr lang="en-US" dirty="0" smtClean="0"/>
              <a:t>LSA Summer Institute: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7056" y="526328"/>
            <a:ext cx="293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3: Thursday (corpora)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Buzzard-</a:t>
            </a:r>
            <a:r>
              <a:rPr lang="en-US" dirty="0" err="1" smtClean="0"/>
              <a:t>Welcher</a:t>
            </a:r>
            <a:r>
              <a:rPr lang="en-US" dirty="0" smtClean="0"/>
              <a:t> (2007):</a:t>
            </a:r>
          </a:p>
          <a:p>
            <a:pPr lvl="1"/>
            <a:r>
              <a:rPr lang="en-US" dirty="0" smtClean="0"/>
              <a:t>Working format</a:t>
            </a:r>
          </a:p>
          <a:p>
            <a:pPr lvl="1"/>
            <a:r>
              <a:rPr lang="en-US" dirty="0" smtClean="0"/>
              <a:t>Presentation format</a:t>
            </a:r>
          </a:p>
          <a:p>
            <a:pPr lvl="1"/>
            <a:r>
              <a:rPr lang="en-US" dirty="0" smtClean="0"/>
              <a:t>Archival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Toolbox</a:t>
            </a:r>
          </a:p>
          <a:p>
            <a:r>
              <a:rPr lang="en-US" dirty="0" smtClean="0"/>
              <a:t>plain text</a:t>
            </a:r>
          </a:p>
          <a:p>
            <a:r>
              <a:rPr lang="en-US" dirty="0" err="1" smtClean="0"/>
              <a:t>Elan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 to be able to search:</a:t>
            </a:r>
          </a:p>
          <a:p>
            <a:pPr lvl="1"/>
            <a:r>
              <a:rPr lang="en-US" dirty="0" smtClean="0"/>
              <a:t>for words</a:t>
            </a:r>
          </a:p>
          <a:p>
            <a:pPr lvl="1"/>
            <a:r>
              <a:rPr lang="en-US" dirty="0" smtClean="0"/>
              <a:t>for morphemes</a:t>
            </a:r>
          </a:p>
          <a:p>
            <a:pPr lvl="1"/>
            <a:r>
              <a:rPr lang="en-US" dirty="0" smtClean="0"/>
              <a:t>ideally, for patterns (e.g. search for part of speech to find Noun phrase examples)</a:t>
            </a:r>
          </a:p>
          <a:p>
            <a:pPr lvl="1"/>
            <a:r>
              <a:rPr lang="en-US" dirty="0" smtClean="0"/>
              <a:t>Toolbox </a:t>
            </a:r>
            <a:r>
              <a:rPr lang="en-US" dirty="0" err="1" smtClean="0"/>
              <a:t>interlinearisation</a:t>
            </a:r>
            <a:r>
              <a:rPr lang="en-US" dirty="0" smtClean="0"/>
              <a:t> is a work-around for part of speech tagging.</a:t>
            </a:r>
          </a:p>
          <a:p>
            <a:pPr lvl="1"/>
            <a:r>
              <a:rPr lang="en-US" dirty="0" smtClean="0"/>
              <a:t>Relative frequencies in sub-parts of the corpus</a:t>
            </a:r>
          </a:p>
          <a:p>
            <a:r>
              <a:rPr lang="en-US" dirty="0" smtClean="0"/>
              <a:t>For tagging: </a:t>
            </a:r>
          </a:p>
          <a:p>
            <a:pPr lvl="1"/>
            <a:r>
              <a:rPr lang="en-US" dirty="0">
                <a:hlinkClick r:id="rId2"/>
              </a:rPr>
              <a:t>http://www.cis.upenn.edu/~treebank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9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a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In book form for download</a:t>
            </a:r>
          </a:p>
          <a:p>
            <a:pPr lvl="1"/>
            <a:r>
              <a:rPr lang="en-US" dirty="0" smtClean="0"/>
              <a:t>as web site</a:t>
            </a:r>
          </a:p>
          <a:p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community-printed</a:t>
            </a:r>
          </a:p>
          <a:p>
            <a:pPr lvl="1"/>
            <a:r>
              <a:rPr lang="en-US" dirty="0" smtClean="0"/>
              <a:t>university press</a:t>
            </a:r>
          </a:p>
          <a:p>
            <a:pPr lvl="1"/>
            <a:r>
              <a:rPr lang="en-US" dirty="0" smtClean="0"/>
              <a:t>self-printed </a:t>
            </a:r>
            <a:r>
              <a:rPr lang="en-US" dirty="0"/>
              <a:t>(e.g. </a:t>
            </a:r>
            <a:r>
              <a:rPr lang="en-US" dirty="0">
                <a:hlinkClick r:id="rId2"/>
              </a:rPr>
              <a:t>http://www.lulu.com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8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Web: </a:t>
            </a:r>
            <a:r>
              <a:rPr lang="en-US" dirty="0" err="1" smtClean="0"/>
              <a:t>CuPed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Works on </a:t>
            </a:r>
            <a:r>
              <a:rPr lang="en-US" dirty="0" err="1" smtClean="0"/>
              <a:t>Elan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Can export audio or video</a:t>
            </a:r>
          </a:p>
          <a:p>
            <a:r>
              <a:rPr lang="en-US" dirty="0">
                <a:hlinkClick r:id="rId2"/>
              </a:rPr>
              <a:t>http://sweet.artsrn.ualberta.ca/cdcox/cuped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Example: </a:t>
            </a:r>
            <a:r>
              <a:rPr lang="en-US" dirty="0">
                <a:hlinkClick r:id="rId3"/>
              </a:rPr>
              <a:t>http://sweet.artsrn.ualberta.ca/cdcox/cuped/examples/Plautdietsch-Martha_Klassen-Aupelkoose/web/</a:t>
            </a:r>
            <a:r>
              <a:rPr lang="en-US" dirty="0" smtClean="0">
                <a:hlinkClick r:id="rId3"/>
              </a:rPr>
              <a:t>index.html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http://archive.org/details/</a:t>
            </a:r>
            <a:r>
              <a:rPr lang="en-US" dirty="0" smtClean="0">
                <a:hlinkClick r:id="rId4"/>
              </a:rPr>
              <a:t>HowToEatABanana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http://www.lakotabears.com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(Other web presentations are print presentations formatted in html)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6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Sapir: </a:t>
            </a:r>
            <a:r>
              <a:rPr lang="en-US" dirty="0" err="1" smtClean="0"/>
              <a:t>Takelma</a:t>
            </a:r>
            <a:r>
              <a:rPr lang="en-US" dirty="0" smtClean="0"/>
              <a:t> texts</a:t>
            </a:r>
            <a:endParaRPr lang="en-US" dirty="0"/>
          </a:p>
        </p:txBody>
      </p:sp>
      <p:pic>
        <p:nvPicPr>
          <p:cNvPr id="6" name="Picture 5" descr="Screen Shot 2013-07-09 at 9.15.3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8" y="1417638"/>
            <a:ext cx="6815803" cy="52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text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going to read them?</a:t>
            </a:r>
          </a:p>
          <a:p>
            <a:r>
              <a:rPr lang="en-US" dirty="0" smtClean="0"/>
              <a:t>Interlinear </a:t>
            </a:r>
            <a:r>
              <a:rPr lang="en-US" dirty="0" err="1" smtClean="0"/>
              <a:t>vs</a:t>
            </a:r>
            <a:r>
              <a:rPr lang="en-US" dirty="0" smtClean="0"/>
              <a:t> two-column</a:t>
            </a:r>
          </a:p>
          <a:p>
            <a:r>
              <a:rPr lang="en-US" dirty="0" smtClean="0"/>
              <a:t>Free translation?</a:t>
            </a:r>
          </a:p>
          <a:p>
            <a:r>
              <a:rPr lang="en-US" dirty="0" smtClean="0"/>
              <a:t>How much annotation?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5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07-10 at 9.22.49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2598" cy="66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record conversational data?</a:t>
            </a:r>
          </a:p>
          <a:p>
            <a:pPr lvl="1"/>
            <a:r>
              <a:rPr lang="en-US" dirty="0" smtClean="0"/>
              <a:t>Different array of constructions from other types of data.</a:t>
            </a:r>
          </a:p>
          <a:p>
            <a:pPr lvl="1"/>
            <a:r>
              <a:rPr lang="en-US" dirty="0" smtClean="0"/>
              <a:t>Cross-linguistic studies of interaction</a:t>
            </a:r>
          </a:p>
          <a:p>
            <a:pPr lvl="2"/>
            <a:r>
              <a:rPr lang="en-US" dirty="0" smtClean="0"/>
              <a:t>Turn-taking?</a:t>
            </a:r>
          </a:p>
          <a:p>
            <a:pPr lvl="2"/>
            <a:r>
              <a:rPr lang="en-US" dirty="0" err="1" smtClean="0"/>
              <a:t>Gricean</a:t>
            </a:r>
            <a:r>
              <a:rPr lang="en-US" dirty="0" smtClean="0"/>
              <a:t> maxims?</a:t>
            </a:r>
          </a:p>
          <a:p>
            <a:pPr lvl="2"/>
            <a:r>
              <a:rPr lang="en-US" dirty="0" err="1" smtClean="0"/>
              <a:t>Licitness</a:t>
            </a:r>
            <a:r>
              <a:rPr lang="en-US" dirty="0" smtClean="0"/>
              <a:t> of pauses</a:t>
            </a:r>
          </a:p>
          <a:p>
            <a:pPr lvl="1"/>
            <a:r>
              <a:rPr lang="en-US" dirty="0" smtClean="0"/>
              <a:t>How aspects of language are used</a:t>
            </a:r>
          </a:p>
          <a:p>
            <a:pPr lvl="2"/>
            <a:r>
              <a:rPr lang="en-US" dirty="0" smtClean="0"/>
              <a:t>e.g. how people use names</a:t>
            </a:r>
          </a:p>
          <a:p>
            <a:pPr lvl="1"/>
            <a:r>
              <a:rPr lang="en-US" dirty="0" smtClean="0"/>
              <a:t>Repair strategies</a:t>
            </a:r>
          </a:p>
          <a:p>
            <a:pPr lvl="1"/>
            <a:r>
              <a:rPr lang="en-US" dirty="0" smtClean="0"/>
              <a:t>Useful in language reclamation programs</a:t>
            </a:r>
          </a:p>
          <a:p>
            <a:pPr lvl="1"/>
            <a:r>
              <a:rPr lang="en-US" dirty="0" smtClean="0"/>
              <a:t>Studying accommodation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discourse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  <a:r>
              <a:rPr lang="en-US" dirty="0"/>
              <a:t>Map tasks: </a:t>
            </a:r>
            <a:r>
              <a:rPr lang="en-US" dirty="0">
                <a:hlinkClick r:id="rId2"/>
              </a:rPr>
              <a:t>http://groups.inf.ed.ac.uk/maptask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Role-plays</a:t>
            </a:r>
          </a:p>
          <a:p>
            <a:r>
              <a:rPr lang="en-US" dirty="0" smtClean="0"/>
              <a:t>(other tasks as discussed last week)</a:t>
            </a:r>
          </a:p>
          <a:p>
            <a:r>
              <a:rPr lang="en-US" dirty="0" smtClean="0"/>
              <a:t>Language games; I spy,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Meakins</a:t>
            </a:r>
            <a:r>
              <a:rPr lang="en-US" dirty="0" smtClean="0"/>
              <a:t>’ optional reading for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8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‘Adding value’ to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old sources are only partially documented.</a:t>
            </a:r>
          </a:p>
          <a:p>
            <a:endParaRPr lang="en-US" dirty="0"/>
          </a:p>
          <a:p>
            <a:r>
              <a:rPr lang="en-US" dirty="0" smtClean="0"/>
              <a:t>Who can tell this story?</a:t>
            </a:r>
          </a:p>
          <a:p>
            <a:r>
              <a:rPr lang="en-US" dirty="0" smtClean="0"/>
              <a:t>What’s it about?</a:t>
            </a:r>
          </a:p>
          <a:p>
            <a:r>
              <a:rPr lang="en-US" dirty="0" smtClean="0"/>
              <a:t>Language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data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and unplanned speech</a:t>
            </a:r>
          </a:p>
          <a:p>
            <a:r>
              <a:rPr lang="en-US" dirty="0" smtClean="0"/>
              <a:t>one speaker </a:t>
            </a:r>
            <a:r>
              <a:rPr lang="en-US" dirty="0" err="1" smtClean="0"/>
              <a:t>vs</a:t>
            </a:r>
            <a:r>
              <a:rPr lang="en-US" dirty="0" smtClean="0"/>
              <a:t> conversation</a:t>
            </a:r>
          </a:p>
          <a:p>
            <a:r>
              <a:rPr lang="en-US" dirty="0" smtClean="0"/>
              <a:t>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9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ves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0" y="0"/>
            <a:ext cx="378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counts as a ‘text’?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Descriptions of events or objects</a:t>
            </a:r>
          </a:p>
          <a:p>
            <a:r>
              <a:rPr lang="en-US" dirty="0"/>
              <a:t>R</a:t>
            </a:r>
            <a:r>
              <a:rPr lang="en-US" dirty="0" smtClean="0"/>
              <a:t>eminiscences</a:t>
            </a:r>
          </a:p>
          <a:p>
            <a:r>
              <a:rPr lang="en-US" dirty="0" smtClean="0"/>
              <a:t>Proverbs</a:t>
            </a:r>
          </a:p>
          <a:p>
            <a:r>
              <a:rPr lang="en-US" dirty="0" smtClean="0"/>
              <a:t>Translations of stories</a:t>
            </a:r>
          </a:p>
          <a:p>
            <a:r>
              <a:rPr lang="en-US" dirty="0" smtClean="0"/>
              <a:t>Speeches, oratory</a:t>
            </a:r>
          </a:p>
          <a:p>
            <a:r>
              <a:rPr lang="en-US" dirty="0" smtClean="0"/>
              <a:t>Jokes</a:t>
            </a:r>
          </a:p>
          <a:p>
            <a:r>
              <a:rPr lang="en-US" dirty="0" smtClean="0"/>
              <a:t>Insult games</a:t>
            </a:r>
          </a:p>
          <a:p>
            <a:r>
              <a:rPr lang="en-US" dirty="0" smtClean="0"/>
              <a:t>Written genres of many forms…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0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‘Eliciting’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“Tell me a story” sometimes works,</a:t>
            </a:r>
            <a:r>
              <a:rPr lang="en-US" dirty="0"/>
              <a:t> </a:t>
            </a:r>
            <a:r>
              <a:rPr lang="en-US" dirty="0" smtClean="0"/>
              <a:t>but it’s rare.</a:t>
            </a:r>
          </a:p>
          <a:p>
            <a:r>
              <a:rPr lang="en-US" dirty="0" smtClean="0"/>
              <a:t>Try recording in an environment where stories would naturally be told</a:t>
            </a:r>
          </a:p>
          <a:p>
            <a:r>
              <a:rPr lang="en-US" dirty="0" smtClean="0"/>
              <a:t>(problem: these are seldom good environments for recordings; car trips, pubs,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Quasi-interview techniques (encouraging speakers to talk)</a:t>
            </a:r>
          </a:p>
          <a:p>
            <a:r>
              <a:rPr lang="en-US" dirty="0" smtClean="0"/>
              <a:t>Story workshops:</a:t>
            </a:r>
          </a:p>
          <a:p>
            <a:pPr lvl="1"/>
            <a:r>
              <a:rPr lang="en-US" dirty="0" smtClean="0"/>
              <a:t>cf. Dickinson (2007): The </a:t>
            </a:r>
            <a:r>
              <a:rPr lang="en-US" dirty="0" err="1" smtClean="0"/>
              <a:t>Tsafiki</a:t>
            </a:r>
            <a:r>
              <a:rPr lang="en-US" dirty="0" smtClean="0"/>
              <a:t> Text Factory (training native speakers in </a:t>
            </a:r>
            <a:r>
              <a:rPr lang="en-US" dirty="0" err="1" smtClean="0"/>
              <a:t>Tsafiki</a:t>
            </a:r>
            <a:r>
              <a:rPr lang="en-US" dirty="0" smtClean="0"/>
              <a:t> literacy, providing computers and some writing suggestions; very effective for generating language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1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‘corpus’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collection of speech </a:t>
            </a:r>
            <a:r>
              <a:rPr lang="en-US" dirty="0" smtClean="0">
                <a:solidFill>
                  <a:srgbClr val="FF0000"/>
                </a:solidFill>
              </a:rPr>
              <a:t>samples in context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Raw text or annotated</a:t>
            </a:r>
          </a:p>
          <a:p>
            <a:pPr lvl="1"/>
            <a:r>
              <a:rPr lang="en-US" dirty="0" smtClean="0"/>
              <a:t>samples in context: your translations or example sentences are not (strictly) a corpus.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a corpus?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Searchable resource for grammatical examples.</a:t>
            </a:r>
          </a:p>
          <a:p>
            <a:r>
              <a:rPr lang="en-US" dirty="0" smtClean="0"/>
              <a:t>Can uncover points that can be tested (example: Bardi adjective ordering)</a:t>
            </a:r>
          </a:p>
          <a:p>
            <a:r>
              <a:rPr lang="en-US" dirty="0" smtClean="0"/>
              <a:t>Feeds into reclamation programs (not much point learning to read if there’s nothing to read in the language)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number of texts or words</a:t>
            </a:r>
          </a:p>
          <a:p>
            <a:r>
              <a:rPr lang="en-US" dirty="0" smtClean="0"/>
              <a:t>How many genres?</a:t>
            </a:r>
          </a:p>
          <a:p>
            <a:r>
              <a:rPr lang="en-US" dirty="0" smtClean="0"/>
              <a:t>How many speakers?</a:t>
            </a:r>
          </a:p>
          <a:p>
            <a:r>
              <a:rPr lang="en-US" dirty="0" smtClean="0"/>
              <a:t>How many dialects/varieties?</a:t>
            </a:r>
          </a:p>
          <a:p>
            <a:r>
              <a:rPr lang="en-US" dirty="0" smtClean="0"/>
              <a:t>Repeat stories from different speakers?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1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29052"/>
          </a:xfrm>
        </p:spPr>
        <p:txBody>
          <a:bodyPr/>
          <a:lstStyle/>
          <a:p>
            <a:r>
              <a:rPr lang="en-US" dirty="0" smtClean="0"/>
              <a:t>how much to edit?</a:t>
            </a:r>
          </a:p>
          <a:p>
            <a:r>
              <a:rPr lang="en-US" dirty="0" smtClean="0"/>
              <a:t>presenting an accurate (word by word) transcript </a:t>
            </a:r>
            <a:r>
              <a:rPr lang="en-US" dirty="0" err="1" smtClean="0"/>
              <a:t>vs</a:t>
            </a:r>
            <a:r>
              <a:rPr lang="en-US" dirty="0" smtClean="0"/>
              <a:t> preparing a “clean” text.</a:t>
            </a:r>
          </a:p>
          <a:p>
            <a:pPr lvl="1"/>
            <a:r>
              <a:rPr lang="en-US" dirty="0" smtClean="0"/>
              <a:t>Transferring speech to text as genre consequences, even for unwritten languages.</a:t>
            </a:r>
          </a:p>
          <a:p>
            <a:r>
              <a:rPr lang="en-US" dirty="0" smtClean="0"/>
              <a:t>How much to </a:t>
            </a:r>
            <a:r>
              <a:rPr lang="en-US" dirty="0" err="1" smtClean="0"/>
              <a:t>interlinearise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Shot 2013-07-10 at 9.08.05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9" y="3929251"/>
            <a:ext cx="6895708" cy="1693415"/>
          </a:xfrm>
          <a:prstGeom prst="rect">
            <a:avLst/>
          </a:prstGeom>
        </p:spPr>
      </p:pic>
      <p:pic>
        <p:nvPicPr>
          <p:cNvPr id="5" name="Picture 4" descr="Screen Shot 2013-07-10 at 9.07.53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3" y="5518970"/>
            <a:ext cx="7340460" cy="13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7D7D7D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6070</TotalTime>
  <Words>640</Words>
  <Application>Microsoft Macintosh PowerPoint</Application>
  <PresentationFormat>On-screen Show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Language Documentation</vt:lpstr>
      <vt:lpstr>Unstructured data gathering</vt:lpstr>
      <vt:lpstr>What counts as a ‘text’?</vt:lpstr>
      <vt:lpstr>‘Eliciting’ stories</vt:lpstr>
      <vt:lpstr>Corpora</vt:lpstr>
      <vt:lpstr>What is a ‘corpus’</vt:lpstr>
      <vt:lpstr>Why build a corpus?</vt:lpstr>
      <vt:lpstr>Corpus planning</vt:lpstr>
      <vt:lpstr>Editing texts</vt:lpstr>
      <vt:lpstr>Format?</vt:lpstr>
      <vt:lpstr>Working format</vt:lpstr>
      <vt:lpstr>Presenting a corpus</vt:lpstr>
      <vt:lpstr>Web: CuPed example</vt:lpstr>
      <vt:lpstr>Sapir: Takelma texts</vt:lpstr>
      <vt:lpstr>Issues in text presentation</vt:lpstr>
      <vt:lpstr>PowerPoint Presentation</vt:lpstr>
      <vt:lpstr>Conversations</vt:lpstr>
      <vt:lpstr>Manufacturing discourse data</vt:lpstr>
      <vt:lpstr>‘Adding value’ to texts</vt:lpstr>
      <vt:lpstr>Example: Laves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Documentation</dc:title>
  <dc:creator>Claire Bowern</dc:creator>
  <cp:lastModifiedBy>Claire Bowern</cp:lastModifiedBy>
  <cp:revision>33</cp:revision>
  <dcterms:created xsi:type="dcterms:W3CDTF">2013-06-04T20:19:54Z</dcterms:created>
  <dcterms:modified xsi:type="dcterms:W3CDTF">2013-07-18T14:51:26Z</dcterms:modified>
</cp:coreProperties>
</file>